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329" r:id="rId3"/>
    <p:sldId id="334" r:id="rId4"/>
    <p:sldId id="331" r:id="rId5"/>
    <p:sldId id="332" r:id="rId6"/>
    <p:sldId id="335" r:id="rId7"/>
    <p:sldId id="337" r:id="rId8"/>
    <p:sldId id="338" r:id="rId9"/>
    <p:sldId id="339" r:id="rId10"/>
    <p:sldId id="320" r:id="rId11"/>
    <p:sldId id="315" r:id="rId12"/>
    <p:sldId id="343" r:id="rId13"/>
    <p:sldId id="314" r:id="rId14"/>
    <p:sldId id="317" r:id="rId15"/>
    <p:sldId id="340" r:id="rId16"/>
    <p:sldId id="328" r:id="rId17"/>
    <p:sldId id="342" r:id="rId18"/>
    <p:sldId id="341" r:id="rId19"/>
    <p:sldId id="319" r:id="rId20"/>
    <p:sldId id="322" r:id="rId21"/>
    <p:sldId id="318" r:id="rId22"/>
    <p:sldId id="323" r:id="rId23"/>
    <p:sldId id="324" r:id="rId24"/>
    <p:sldId id="325" r:id="rId25"/>
    <p:sldId id="321" r:id="rId26"/>
    <p:sldId id="327" r:id="rId27"/>
    <p:sldId id="326" r:id="rId28"/>
    <p:sldId id="345" r:id="rId29"/>
    <p:sldId id="313" r:id="rId3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7600"/>
    <a:srgbClr val="FDF3E8"/>
    <a:srgbClr val="FFFFFF"/>
    <a:srgbClr val="E1E1E1"/>
    <a:srgbClr val="8C8279"/>
    <a:srgbClr val="00FFFF"/>
    <a:srgbClr val="B2B3B2"/>
    <a:srgbClr val="EFA720"/>
    <a:srgbClr val="361C64"/>
    <a:srgbClr val="0C1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C41B9C-FC36-5D47-93F5-E3CEAF08D078}" v="1511" dt="2019-05-19T18:51:39.5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02" autoAdjust="0"/>
    <p:restoredTop sz="86829"/>
  </p:normalViewPr>
  <p:slideViewPr>
    <p:cSldViewPr snapToGrid="0" snapToObjects="1">
      <p:cViewPr varScale="1">
        <p:scale>
          <a:sx n="108" d="100"/>
          <a:sy n="108" d="100"/>
        </p:scale>
        <p:origin x="960" y="19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hby, Matthew" userId="990afa0d-653b-4623-9f4b-3d8934fbbcc0" providerId="ADAL" clId="{CAC41B9C-FC36-5D47-93F5-E3CEAF08D078}"/>
    <pc:docChg chg="undo custSel addSld delSld modSld modMainMaster">
      <pc:chgData name="Ashby, Matthew" userId="990afa0d-653b-4623-9f4b-3d8934fbbcc0" providerId="ADAL" clId="{CAC41B9C-FC36-5D47-93F5-E3CEAF08D078}" dt="2019-05-19T18:51:39.509" v="972" actId="18331"/>
      <pc:docMkLst>
        <pc:docMk/>
      </pc:docMkLst>
      <pc:sldChg chg="addSp delSp modSp">
        <pc:chgData name="Ashby, Matthew" userId="990afa0d-653b-4623-9f4b-3d8934fbbcc0" providerId="ADAL" clId="{CAC41B9C-FC36-5D47-93F5-E3CEAF08D078}" dt="2019-05-14T09:21:54.997" v="465" actId="478"/>
        <pc:sldMkLst>
          <pc:docMk/>
          <pc:sldMk cId="3903566310" sldId="256"/>
        </pc:sldMkLst>
        <pc:picChg chg="add del mod modCrop">
          <ac:chgData name="Ashby, Matthew" userId="990afa0d-653b-4623-9f4b-3d8934fbbcc0" providerId="ADAL" clId="{CAC41B9C-FC36-5D47-93F5-E3CEAF08D078}" dt="2019-05-14T09:21:54.997" v="465" actId="478"/>
          <ac:picMkLst>
            <pc:docMk/>
            <pc:sldMk cId="3903566310" sldId="256"/>
            <ac:picMk id="6" creationId="{F6C96DD9-A5E2-D244-801F-5397DA487404}"/>
          </ac:picMkLst>
        </pc:picChg>
      </pc:sldChg>
      <pc:sldChg chg="addSp delSp modSp del modAnim">
        <pc:chgData name="Ashby, Matthew" userId="990afa0d-653b-4623-9f4b-3d8934fbbcc0" providerId="ADAL" clId="{CAC41B9C-FC36-5D47-93F5-E3CEAF08D078}" dt="2019-05-14T10:45:30.950" v="970" actId="2696"/>
        <pc:sldMkLst>
          <pc:docMk/>
          <pc:sldMk cId="2019505075" sldId="316"/>
        </pc:sldMkLst>
        <pc:spChg chg="mod">
          <ac:chgData name="Ashby, Matthew" userId="990afa0d-653b-4623-9f4b-3d8934fbbcc0" providerId="ADAL" clId="{CAC41B9C-FC36-5D47-93F5-E3CEAF08D078}" dt="2019-05-14T10:40:25.755" v="717" actId="20577"/>
          <ac:spMkLst>
            <pc:docMk/>
            <pc:sldMk cId="2019505075" sldId="316"/>
            <ac:spMk id="2" creationId="{BFC368A9-81D5-064E-8DB8-D9C765EAAE30}"/>
          </ac:spMkLst>
        </pc:spChg>
        <pc:spChg chg="del">
          <ac:chgData name="Ashby, Matthew" userId="990afa0d-653b-4623-9f4b-3d8934fbbcc0" providerId="ADAL" clId="{CAC41B9C-FC36-5D47-93F5-E3CEAF08D078}" dt="2019-05-14T10:40:42.317" v="718" actId="1032"/>
          <ac:spMkLst>
            <pc:docMk/>
            <pc:sldMk cId="2019505075" sldId="316"/>
            <ac:spMk id="3" creationId="{FCE0F7C1-EF35-0943-A7B8-1D394BD83430}"/>
          </ac:spMkLst>
        </pc:spChg>
        <pc:graphicFrameChg chg="add mod">
          <ac:chgData name="Ashby, Matthew" userId="990afa0d-653b-4623-9f4b-3d8934fbbcc0" providerId="ADAL" clId="{CAC41B9C-FC36-5D47-93F5-E3CEAF08D078}" dt="2019-05-14T10:45:05.806" v="966" actId="20577"/>
          <ac:graphicFrameMkLst>
            <pc:docMk/>
            <pc:sldMk cId="2019505075" sldId="316"/>
            <ac:graphicFrameMk id="5" creationId="{BC4A3A78-4CDB-D745-A3FC-56E4F7DF1AB0}"/>
          </ac:graphicFrameMkLst>
        </pc:graphicFrameChg>
      </pc:sldChg>
      <pc:sldChg chg="addSp delSp modSp modAnim">
        <pc:chgData name="Ashby, Matthew" userId="990afa0d-653b-4623-9f4b-3d8934fbbcc0" providerId="ADAL" clId="{CAC41B9C-FC36-5D47-93F5-E3CEAF08D078}" dt="2019-05-14T09:58:00.216" v="666" actId="114"/>
        <pc:sldMkLst>
          <pc:docMk/>
          <pc:sldMk cId="4290844697" sldId="327"/>
        </pc:sldMkLst>
        <pc:spChg chg="add mod">
          <ac:chgData name="Ashby, Matthew" userId="990afa0d-653b-4623-9f4b-3d8934fbbcc0" providerId="ADAL" clId="{CAC41B9C-FC36-5D47-93F5-E3CEAF08D078}" dt="2019-05-14T09:44:46.926" v="565" actId="20577"/>
          <ac:spMkLst>
            <pc:docMk/>
            <pc:sldMk cId="4290844697" sldId="327"/>
            <ac:spMk id="2" creationId="{F3445D5E-72AC-1741-A715-CCE4AEDEDDA8}"/>
          </ac:spMkLst>
        </pc:spChg>
        <pc:spChg chg="mod">
          <ac:chgData name="Ashby, Matthew" userId="990afa0d-653b-4623-9f4b-3d8934fbbcc0" providerId="ADAL" clId="{CAC41B9C-FC36-5D47-93F5-E3CEAF08D078}" dt="2019-05-14T09:44:34.253" v="557" actId="20577"/>
          <ac:spMkLst>
            <pc:docMk/>
            <pc:sldMk cId="4290844697" sldId="327"/>
            <ac:spMk id="3" creationId="{994799D7-AFC7-0745-A977-B11D20B5A36A}"/>
          </ac:spMkLst>
        </pc:spChg>
        <pc:spChg chg="del">
          <ac:chgData name="Ashby, Matthew" userId="990afa0d-653b-4623-9f4b-3d8934fbbcc0" providerId="ADAL" clId="{CAC41B9C-FC36-5D47-93F5-E3CEAF08D078}" dt="2019-05-14T09:44:37.774" v="558"/>
          <ac:spMkLst>
            <pc:docMk/>
            <pc:sldMk cId="4290844697" sldId="327"/>
            <ac:spMk id="4" creationId="{5F186DDC-844D-D940-BF2B-7B9D32CFE9A4}"/>
          </ac:spMkLst>
        </pc:spChg>
        <pc:spChg chg="del">
          <ac:chgData name="Ashby, Matthew" userId="990afa0d-653b-4623-9f4b-3d8934fbbcc0" providerId="ADAL" clId="{CAC41B9C-FC36-5D47-93F5-E3CEAF08D078}" dt="2019-05-14T09:44:37.774" v="558"/>
          <ac:spMkLst>
            <pc:docMk/>
            <pc:sldMk cId="4290844697" sldId="327"/>
            <ac:spMk id="5" creationId="{B6D28E7D-D26F-394F-842B-E61FD114F542}"/>
          </ac:spMkLst>
        </pc:spChg>
        <pc:spChg chg="add mod">
          <ac:chgData name="Ashby, Matthew" userId="990afa0d-653b-4623-9f4b-3d8934fbbcc0" providerId="ADAL" clId="{CAC41B9C-FC36-5D47-93F5-E3CEAF08D078}" dt="2019-05-14T09:58:00.216" v="666" actId="114"/>
          <ac:spMkLst>
            <pc:docMk/>
            <pc:sldMk cId="4290844697" sldId="327"/>
            <ac:spMk id="6" creationId="{76DC940E-EF27-984C-95F7-8F64A3C81345}"/>
          </ac:spMkLst>
        </pc:spChg>
      </pc:sldChg>
      <pc:sldChg chg="addSp modSp">
        <pc:chgData name="Ashby, Matthew" userId="990afa0d-653b-4623-9f4b-3d8934fbbcc0" providerId="ADAL" clId="{CAC41B9C-FC36-5D47-93F5-E3CEAF08D078}" dt="2019-05-13T14:30:24.783" v="352" actId="164"/>
        <pc:sldMkLst>
          <pc:docMk/>
          <pc:sldMk cId="3767171145" sldId="328"/>
        </pc:sldMkLst>
        <pc:spChg chg="add mod">
          <ac:chgData name="Ashby, Matthew" userId="990afa0d-653b-4623-9f4b-3d8934fbbcc0" providerId="ADAL" clId="{CAC41B9C-FC36-5D47-93F5-E3CEAF08D078}" dt="2019-05-13T14:30:24.783" v="352" actId="164"/>
          <ac:spMkLst>
            <pc:docMk/>
            <pc:sldMk cId="3767171145" sldId="328"/>
            <ac:spMk id="2" creationId="{E5881E7A-E942-4644-A724-6722CBF32887}"/>
          </ac:spMkLst>
        </pc:spChg>
        <pc:spChg chg="add mod">
          <ac:chgData name="Ashby, Matthew" userId="990afa0d-653b-4623-9f4b-3d8934fbbcc0" providerId="ADAL" clId="{CAC41B9C-FC36-5D47-93F5-E3CEAF08D078}" dt="2019-05-13T14:30:24.783" v="352" actId="164"/>
          <ac:spMkLst>
            <pc:docMk/>
            <pc:sldMk cId="3767171145" sldId="328"/>
            <ac:spMk id="3" creationId="{6AA4A7E6-ECFA-F746-B70B-2E72CD9FC20C}"/>
          </ac:spMkLst>
        </pc:spChg>
        <pc:spChg chg="mod">
          <ac:chgData name="Ashby, Matthew" userId="990afa0d-653b-4623-9f4b-3d8934fbbcc0" providerId="ADAL" clId="{CAC41B9C-FC36-5D47-93F5-E3CEAF08D078}" dt="2019-05-13T14:23:40.340" v="238" actId="14100"/>
          <ac:spMkLst>
            <pc:docMk/>
            <pc:sldMk cId="3767171145" sldId="328"/>
            <ac:spMk id="5" creationId="{A17B3397-824D-424D-9295-62DD638E65BC}"/>
          </ac:spMkLst>
        </pc:spChg>
        <pc:spChg chg="add mod">
          <ac:chgData name="Ashby, Matthew" userId="990afa0d-653b-4623-9f4b-3d8934fbbcc0" providerId="ADAL" clId="{CAC41B9C-FC36-5D47-93F5-E3CEAF08D078}" dt="2019-05-13T14:30:24.783" v="352" actId="164"/>
          <ac:spMkLst>
            <pc:docMk/>
            <pc:sldMk cId="3767171145" sldId="328"/>
            <ac:spMk id="6" creationId="{787BBE62-5971-E643-A03B-9CF680A05DA3}"/>
          </ac:spMkLst>
        </pc:spChg>
        <pc:spChg chg="mod">
          <ac:chgData name="Ashby, Matthew" userId="990afa0d-653b-4623-9f4b-3d8934fbbcc0" providerId="ADAL" clId="{CAC41B9C-FC36-5D47-93F5-E3CEAF08D078}" dt="2019-05-13T14:23:47.365" v="239" actId="14100"/>
          <ac:spMkLst>
            <pc:docMk/>
            <pc:sldMk cId="3767171145" sldId="328"/>
            <ac:spMk id="7" creationId="{8F2E3079-AA52-8440-BE41-D1CE130F6ACB}"/>
          </ac:spMkLst>
        </pc:spChg>
        <pc:spChg chg="add mod">
          <ac:chgData name="Ashby, Matthew" userId="990afa0d-653b-4623-9f4b-3d8934fbbcc0" providerId="ADAL" clId="{CAC41B9C-FC36-5D47-93F5-E3CEAF08D078}" dt="2019-05-13T14:30:24.783" v="352" actId="164"/>
          <ac:spMkLst>
            <pc:docMk/>
            <pc:sldMk cId="3767171145" sldId="328"/>
            <ac:spMk id="8" creationId="{6A86F37E-C2F0-2543-BF84-EF08B24B7873}"/>
          </ac:spMkLst>
        </pc:spChg>
        <pc:grpChg chg="add mod">
          <ac:chgData name="Ashby, Matthew" userId="990afa0d-653b-4623-9f4b-3d8934fbbcc0" providerId="ADAL" clId="{CAC41B9C-FC36-5D47-93F5-E3CEAF08D078}" dt="2019-05-13T14:30:24.783" v="352" actId="164"/>
          <ac:grpSpMkLst>
            <pc:docMk/>
            <pc:sldMk cId="3767171145" sldId="328"/>
            <ac:grpSpMk id="9" creationId="{68451BD5-AD6D-4042-8A80-2AD9A5130DD9}"/>
          </ac:grpSpMkLst>
        </pc:grpChg>
      </pc:sldChg>
      <pc:sldChg chg="modSp">
        <pc:chgData name="Ashby, Matthew" userId="990afa0d-653b-4623-9f4b-3d8934fbbcc0" providerId="ADAL" clId="{CAC41B9C-FC36-5D47-93F5-E3CEAF08D078}" dt="2019-05-19T18:51:39.509" v="972" actId="18331"/>
        <pc:sldMkLst>
          <pc:docMk/>
          <pc:sldMk cId="1788552959" sldId="338"/>
        </pc:sldMkLst>
        <pc:picChg chg="mod">
          <ac:chgData name="Ashby, Matthew" userId="990afa0d-653b-4623-9f4b-3d8934fbbcc0" providerId="ADAL" clId="{CAC41B9C-FC36-5D47-93F5-E3CEAF08D078}" dt="2019-05-19T18:51:39.509" v="972" actId="18331"/>
          <ac:picMkLst>
            <pc:docMk/>
            <pc:sldMk cId="1788552959" sldId="338"/>
            <ac:picMk id="7" creationId="{3B13F1AC-B68E-8342-93A4-80B91E8B383B}"/>
          </ac:picMkLst>
        </pc:picChg>
      </pc:sldChg>
      <pc:sldChg chg="modSp modAnim">
        <pc:chgData name="Ashby, Matthew" userId="990afa0d-653b-4623-9f4b-3d8934fbbcc0" providerId="ADAL" clId="{CAC41B9C-FC36-5D47-93F5-E3CEAF08D078}" dt="2019-05-14T09:10:54.040" v="438" actId="20577"/>
        <pc:sldMkLst>
          <pc:docMk/>
          <pc:sldMk cId="403764057" sldId="339"/>
        </pc:sldMkLst>
        <pc:spChg chg="mod">
          <ac:chgData name="Ashby, Matthew" userId="990afa0d-653b-4623-9f4b-3d8934fbbcc0" providerId="ADAL" clId="{CAC41B9C-FC36-5D47-93F5-E3CEAF08D078}" dt="2019-05-14T09:10:54.040" v="438" actId="20577"/>
          <ac:spMkLst>
            <pc:docMk/>
            <pc:sldMk cId="403764057" sldId="339"/>
            <ac:spMk id="5" creationId="{6B53D46D-40BC-8545-BB17-CD35A792F5C9}"/>
          </ac:spMkLst>
        </pc:spChg>
      </pc:sldChg>
      <pc:sldChg chg="addSp modSp">
        <pc:chgData name="Ashby, Matthew" userId="990afa0d-653b-4623-9f4b-3d8934fbbcc0" providerId="ADAL" clId="{CAC41B9C-FC36-5D47-93F5-E3CEAF08D078}" dt="2019-05-13T14:23:58.660" v="241" actId="14100"/>
        <pc:sldMkLst>
          <pc:docMk/>
          <pc:sldMk cId="3102768956" sldId="341"/>
        </pc:sldMkLst>
        <pc:spChg chg="mod">
          <ac:chgData name="Ashby, Matthew" userId="990afa0d-653b-4623-9f4b-3d8934fbbcc0" providerId="ADAL" clId="{CAC41B9C-FC36-5D47-93F5-E3CEAF08D078}" dt="2019-05-13T14:23:58.660" v="241" actId="14100"/>
          <ac:spMkLst>
            <pc:docMk/>
            <pc:sldMk cId="3102768956" sldId="341"/>
            <ac:spMk id="6" creationId="{FEAD16D5-F53F-E049-825C-27EE5F1B08D7}"/>
          </ac:spMkLst>
        </pc:spChg>
        <pc:spChg chg="add mod">
          <ac:chgData name="Ashby, Matthew" userId="990afa0d-653b-4623-9f4b-3d8934fbbcc0" providerId="ADAL" clId="{CAC41B9C-FC36-5D47-93F5-E3CEAF08D078}" dt="2019-05-13T14:17:50.458" v="146" actId="12788"/>
          <ac:spMkLst>
            <pc:docMk/>
            <pc:sldMk cId="3102768956" sldId="341"/>
            <ac:spMk id="9" creationId="{E580AC10-096F-4B46-B8CB-12B0EA460857}"/>
          </ac:spMkLst>
        </pc:spChg>
        <pc:spChg chg="add mod">
          <ac:chgData name="Ashby, Matthew" userId="990afa0d-653b-4623-9f4b-3d8934fbbcc0" providerId="ADAL" clId="{CAC41B9C-FC36-5D47-93F5-E3CEAF08D078}" dt="2019-05-13T14:17:50.458" v="146" actId="12788"/>
          <ac:spMkLst>
            <pc:docMk/>
            <pc:sldMk cId="3102768956" sldId="341"/>
            <ac:spMk id="10" creationId="{A4F7E2C0-999F-1541-B9CF-D7E566B97538}"/>
          </ac:spMkLst>
        </pc:spChg>
        <pc:graphicFrameChg chg="mod">
          <ac:chgData name="Ashby, Matthew" userId="990afa0d-653b-4623-9f4b-3d8934fbbcc0" providerId="ADAL" clId="{CAC41B9C-FC36-5D47-93F5-E3CEAF08D078}" dt="2019-05-13T14:19:09.615" v="152" actId="2085"/>
          <ac:graphicFrameMkLst>
            <pc:docMk/>
            <pc:sldMk cId="3102768956" sldId="341"/>
            <ac:graphicFrameMk id="7" creationId="{65ABCCCE-A058-9A4C-9155-9F37B324EA88}"/>
          </ac:graphicFrameMkLst>
        </pc:graphicFrameChg>
        <pc:cxnChg chg="add mod">
          <ac:chgData name="Ashby, Matthew" userId="990afa0d-653b-4623-9f4b-3d8934fbbcc0" providerId="ADAL" clId="{CAC41B9C-FC36-5D47-93F5-E3CEAF08D078}" dt="2019-05-13T14:17:58.330" v="148" actId="14100"/>
          <ac:cxnSpMkLst>
            <pc:docMk/>
            <pc:sldMk cId="3102768956" sldId="341"/>
            <ac:cxnSpMk id="3" creationId="{6A12AA84-DD4E-3A4E-9A8F-497641F5983A}"/>
          </ac:cxnSpMkLst>
        </pc:cxnChg>
      </pc:sldChg>
      <pc:sldChg chg="addSp modSp add">
        <pc:chgData name="Ashby, Matthew" userId="990afa0d-653b-4623-9f4b-3d8934fbbcc0" providerId="ADAL" clId="{CAC41B9C-FC36-5D47-93F5-E3CEAF08D078}" dt="2019-05-13T14:30:33.137" v="354" actId="14100"/>
        <pc:sldMkLst>
          <pc:docMk/>
          <pc:sldMk cId="330901844" sldId="342"/>
        </pc:sldMkLst>
        <pc:spChg chg="mod">
          <ac:chgData name="Ashby, Matthew" userId="990afa0d-653b-4623-9f4b-3d8934fbbcc0" providerId="ADAL" clId="{CAC41B9C-FC36-5D47-93F5-E3CEAF08D078}" dt="2019-05-13T14:20:02.816" v="173" actId="20577"/>
          <ac:spMkLst>
            <pc:docMk/>
            <pc:sldMk cId="330901844" sldId="342"/>
            <ac:spMk id="4" creationId="{924F5785-0DB5-F440-BA2A-55CC5B02A70C}"/>
          </ac:spMkLst>
        </pc:spChg>
        <pc:spChg chg="mod">
          <ac:chgData name="Ashby, Matthew" userId="990afa0d-653b-4623-9f4b-3d8934fbbcc0" providerId="ADAL" clId="{CAC41B9C-FC36-5D47-93F5-E3CEAF08D078}" dt="2019-05-13T14:30:33.137" v="354" actId="14100"/>
          <ac:spMkLst>
            <pc:docMk/>
            <pc:sldMk cId="330901844" sldId="342"/>
            <ac:spMk id="5" creationId="{A17B3397-824D-424D-9295-62DD638E65BC}"/>
          </ac:spMkLst>
        </pc:spChg>
        <pc:spChg chg="mod">
          <ac:chgData name="Ashby, Matthew" userId="990afa0d-653b-4623-9f4b-3d8934fbbcc0" providerId="ADAL" clId="{CAC41B9C-FC36-5D47-93F5-E3CEAF08D078}" dt="2019-05-13T14:23:53.837" v="240" actId="14100"/>
          <ac:spMkLst>
            <pc:docMk/>
            <pc:sldMk cId="330901844" sldId="342"/>
            <ac:spMk id="7" creationId="{8F2E3079-AA52-8440-BE41-D1CE130F6ACB}"/>
          </ac:spMkLst>
        </pc:spChg>
        <pc:grpChg chg="add">
          <ac:chgData name="Ashby, Matthew" userId="990afa0d-653b-4623-9f4b-3d8934fbbcc0" providerId="ADAL" clId="{CAC41B9C-FC36-5D47-93F5-E3CEAF08D078}" dt="2019-05-13T14:30:28.283" v="353"/>
          <ac:grpSpMkLst>
            <pc:docMk/>
            <pc:sldMk cId="330901844" sldId="342"/>
            <ac:grpSpMk id="6" creationId="{7E464393-3298-EB49-9180-82A0BE6F22FD}"/>
          </ac:grpSpMkLst>
        </pc:grpChg>
      </pc:sldChg>
      <pc:sldChg chg="addSp delSp modSp add modTransition">
        <pc:chgData name="Ashby, Matthew" userId="990afa0d-653b-4623-9f4b-3d8934fbbcc0" providerId="ADAL" clId="{CAC41B9C-FC36-5D47-93F5-E3CEAF08D078}" dt="2019-05-14T09:23:04.457" v="466"/>
        <pc:sldMkLst>
          <pc:docMk/>
          <pc:sldMk cId="3853060010" sldId="343"/>
        </pc:sldMkLst>
        <pc:spChg chg="del">
          <ac:chgData name="Ashby, Matthew" userId="990afa0d-653b-4623-9f4b-3d8934fbbcc0" providerId="ADAL" clId="{CAC41B9C-FC36-5D47-93F5-E3CEAF08D078}" dt="2019-05-13T16:08:15.974" v="356"/>
          <ac:spMkLst>
            <pc:docMk/>
            <pc:sldMk cId="3853060010" sldId="343"/>
            <ac:spMk id="2" creationId="{E1E4247F-6A9E-2B48-B7F3-348656E9BE05}"/>
          </ac:spMkLst>
        </pc:spChg>
        <pc:spChg chg="del">
          <ac:chgData name="Ashby, Matthew" userId="990afa0d-653b-4623-9f4b-3d8934fbbcc0" providerId="ADAL" clId="{CAC41B9C-FC36-5D47-93F5-E3CEAF08D078}" dt="2019-05-13T16:08:15.974" v="356"/>
          <ac:spMkLst>
            <pc:docMk/>
            <pc:sldMk cId="3853060010" sldId="343"/>
            <ac:spMk id="3" creationId="{CBCDCD6A-94E1-4D4B-A963-875AB763B972}"/>
          </ac:spMkLst>
        </pc:spChg>
        <pc:spChg chg="del">
          <ac:chgData name="Ashby, Matthew" userId="990afa0d-653b-4623-9f4b-3d8934fbbcc0" providerId="ADAL" clId="{CAC41B9C-FC36-5D47-93F5-E3CEAF08D078}" dt="2019-05-13T16:08:15.974" v="356"/>
          <ac:spMkLst>
            <pc:docMk/>
            <pc:sldMk cId="3853060010" sldId="343"/>
            <ac:spMk id="4" creationId="{FC6B89EC-458B-7443-9D78-8EED56EDC05F}"/>
          </ac:spMkLst>
        </pc:spChg>
        <pc:spChg chg="add del mod">
          <ac:chgData name="Ashby, Matthew" userId="990afa0d-653b-4623-9f4b-3d8934fbbcc0" providerId="ADAL" clId="{CAC41B9C-FC36-5D47-93F5-E3CEAF08D078}" dt="2019-05-13T16:09:39.356" v="393" actId="478"/>
          <ac:spMkLst>
            <pc:docMk/>
            <pc:sldMk cId="3853060010" sldId="343"/>
            <ac:spMk id="5" creationId="{3130B873-8B18-304C-AE53-F8137B814AA5}"/>
          </ac:spMkLst>
        </pc:spChg>
        <pc:spChg chg="add del mod">
          <ac:chgData name="Ashby, Matthew" userId="990afa0d-653b-4623-9f4b-3d8934fbbcc0" providerId="ADAL" clId="{CAC41B9C-FC36-5D47-93F5-E3CEAF08D078}" dt="2019-05-13T16:09:53.364" v="394" actId="931"/>
          <ac:spMkLst>
            <pc:docMk/>
            <pc:sldMk cId="3853060010" sldId="343"/>
            <ac:spMk id="7" creationId="{43165140-FDD7-584A-AED3-68C7CDC23B7C}"/>
          </ac:spMkLst>
        </pc:spChg>
        <pc:spChg chg="add">
          <ac:chgData name="Ashby, Matthew" userId="990afa0d-653b-4623-9f4b-3d8934fbbcc0" providerId="ADAL" clId="{CAC41B9C-FC36-5D47-93F5-E3CEAF08D078}" dt="2019-05-13T16:10:37.298" v="398"/>
          <ac:spMkLst>
            <pc:docMk/>
            <pc:sldMk cId="3853060010" sldId="343"/>
            <ac:spMk id="10" creationId="{99987059-E05D-B947-BF43-B881F5AADFD3}"/>
          </ac:spMkLst>
        </pc:spChg>
        <pc:picChg chg="add mod modCrop">
          <ac:chgData name="Ashby, Matthew" userId="990afa0d-653b-4623-9f4b-3d8934fbbcc0" providerId="ADAL" clId="{CAC41B9C-FC36-5D47-93F5-E3CEAF08D078}" dt="2019-05-13T16:18:55.405" v="403" actId="18131"/>
          <ac:picMkLst>
            <pc:docMk/>
            <pc:sldMk cId="3853060010" sldId="343"/>
            <ac:picMk id="9" creationId="{3E50B45C-723F-4847-ABCF-0F8DB2DF8C36}"/>
          </ac:picMkLst>
        </pc:picChg>
      </pc:sldChg>
      <pc:sldChg chg="modSp add del">
        <pc:chgData name="Ashby, Matthew" userId="990afa0d-653b-4623-9f4b-3d8934fbbcc0" providerId="ADAL" clId="{CAC41B9C-FC36-5D47-93F5-E3CEAF08D078}" dt="2019-05-19T18:51:24.436" v="971" actId="2696"/>
        <pc:sldMkLst>
          <pc:docMk/>
          <pc:sldMk cId="378428063" sldId="344"/>
        </pc:sldMkLst>
        <pc:spChg chg="mod">
          <ac:chgData name="Ashby, Matthew" userId="990afa0d-653b-4623-9f4b-3d8934fbbcc0" providerId="ADAL" clId="{CAC41B9C-FC36-5D47-93F5-E3CEAF08D078}" dt="2019-05-14T10:20:28.747" v="674" actId="20577"/>
          <ac:spMkLst>
            <pc:docMk/>
            <pc:sldMk cId="378428063" sldId="344"/>
            <ac:spMk id="2" creationId="{7728F663-D337-534C-9C2A-32F1E3C28761}"/>
          </ac:spMkLst>
        </pc:spChg>
      </pc:sldChg>
      <pc:sldChg chg="add modAnim">
        <pc:chgData name="Ashby, Matthew" userId="990afa0d-653b-4623-9f4b-3d8934fbbcc0" providerId="ADAL" clId="{CAC41B9C-FC36-5D47-93F5-E3CEAF08D078}" dt="2019-05-14T10:45:28.482" v="969"/>
        <pc:sldMkLst>
          <pc:docMk/>
          <pc:sldMk cId="1119731984" sldId="345"/>
        </pc:sldMkLst>
      </pc:sldChg>
      <pc:sldMasterChg chg="modSldLayout">
        <pc:chgData name="Ashby, Matthew" userId="990afa0d-653b-4623-9f4b-3d8934fbbcc0" providerId="ADAL" clId="{CAC41B9C-FC36-5D47-93F5-E3CEAF08D078}" dt="2019-05-14T09:21:48.877" v="463"/>
        <pc:sldMasterMkLst>
          <pc:docMk/>
          <pc:sldMasterMk cId="3507551563" sldId="2147483648"/>
        </pc:sldMasterMkLst>
        <pc:sldLayoutChg chg="addSp delSp modSp">
          <pc:chgData name="Ashby, Matthew" userId="990afa0d-653b-4623-9f4b-3d8934fbbcc0" providerId="ADAL" clId="{CAC41B9C-FC36-5D47-93F5-E3CEAF08D078}" dt="2019-05-14T09:21:46.654" v="460"/>
          <pc:sldLayoutMkLst>
            <pc:docMk/>
            <pc:sldMasterMk cId="3507551563" sldId="2147483648"/>
            <pc:sldLayoutMk cId="2534774639" sldId="2147483649"/>
          </pc:sldLayoutMkLst>
          <pc:picChg chg="add del mod modCrop">
            <ac:chgData name="Ashby, Matthew" userId="990afa0d-653b-4623-9f4b-3d8934fbbcc0" providerId="ADAL" clId="{CAC41B9C-FC36-5D47-93F5-E3CEAF08D078}" dt="2019-05-14T09:21:46.654" v="460"/>
            <ac:picMkLst>
              <pc:docMk/>
              <pc:sldMasterMk cId="3507551563" sldId="2147483648"/>
              <pc:sldLayoutMk cId="2534774639" sldId="2147483649"/>
              <ac:picMk id="12" creationId="{B0E850DB-6E2B-A24F-BE33-307D42D6613E}"/>
            </ac:picMkLst>
          </pc:picChg>
        </pc:sldLayoutChg>
        <pc:sldLayoutChg chg="addSp delSp modSp">
          <pc:chgData name="Ashby, Matthew" userId="990afa0d-653b-4623-9f4b-3d8934fbbcc0" providerId="ADAL" clId="{CAC41B9C-FC36-5D47-93F5-E3CEAF08D078}" dt="2019-05-14T09:21:48.877" v="463"/>
          <pc:sldLayoutMkLst>
            <pc:docMk/>
            <pc:sldMasterMk cId="3507551563" sldId="2147483648"/>
            <pc:sldLayoutMk cId="0" sldId="2147483660"/>
          </pc:sldLayoutMkLst>
          <pc:picChg chg="add del">
            <ac:chgData name="Ashby, Matthew" userId="990afa0d-653b-4623-9f4b-3d8934fbbcc0" providerId="ADAL" clId="{CAC41B9C-FC36-5D47-93F5-E3CEAF08D078}" dt="2019-05-14T09:20:10.087" v="449" actId="478"/>
            <ac:picMkLst>
              <pc:docMk/>
              <pc:sldMasterMk cId="3507551563" sldId="2147483648"/>
              <pc:sldLayoutMk cId="0" sldId="2147483660"/>
              <ac:picMk id="7" creationId="{5BDA4E62-BA19-D347-A260-892A47532888}"/>
            </ac:picMkLst>
          </pc:picChg>
          <pc:picChg chg="add del">
            <ac:chgData name="Ashby, Matthew" userId="990afa0d-653b-4623-9f4b-3d8934fbbcc0" providerId="ADAL" clId="{CAC41B9C-FC36-5D47-93F5-E3CEAF08D078}" dt="2019-05-14T09:20:08.722" v="448"/>
            <ac:picMkLst>
              <pc:docMk/>
              <pc:sldMasterMk cId="3507551563" sldId="2147483648"/>
              <pc:sldLayoutMk cId="0" sldId="2147483660"/>
              <ac:picMk id="11" creationId="{A36EDB7A-C8FF-3C47-94F7-028AE36F4F6B}"/>
            </ac:picMkLst>
          </pc:picChg>
          <pc:picChg chg="add del mod modCrop">
            <ac:chgData name="Ashby, Matthew" userId="990afa0d-653b-4623-9f4b-3d8934fbbcc0" providerId="ADAL" clId="{CAC41B9C-FC36-5D47-93F5-E3CEAF08D078}" dt="2019-05-14T09:21:48.877" v="463"/>
            <ac:picMkLst>
              <pc:docMk/>
              <pc:sldMasterMk cId="3507551563" sldId="2147483648"/>
              <pc:sldLayoutMk cId="0" sldId="2147483660"/>
              <ac:picMk id="13" creationId="{73AE3364-8B30-E04C-A121-2800037E6C8A}"/>
            </ac:picMkLst>
          </pc:picChg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5312E54-BF84-FD48-A589-4469457B678C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E071199-3A3F-C14F-B8F3-FC5FEE8A295C}">
      <dgm:prSet phldrT="[Text]" custT="1"/>
      <dgm:spPr>
        <a:solidFill>
          <a:schemeClr val="tx2"/>
        </a:solidFill>
      </dgm:spPr>
      <dgm:t>
        <a:bodyPr/>
        <a:lstStyle/>
        <a:p>
          <a:r>
            <a:rPr lang="en-GB" sz="2400" b="1" dirty="0"/>
            <a:t>“proactive”</a:t>
          </a:r>
        </a:p>
        <a:p>
          <a:r>
            <a:rPr lang="en-GB" sz="2400" dirty="0"/>
            <a:t>2–3 times normal level of patrol</a:t>
          </a:r>
          <a:endParaRPr lang="en-US" sz="2400" dirty="0"/>
        </a:p>
      </dgm:t>
    </dgm:pt>
    <dgm:pt modelId="{8F11B953-72F9-1A49-81BC-1B509891C45B}" type="parTrans" cxnId="{3505A922-1DCE-6F40-AEB3-DD2C99185F63}">
      <dgm:prSet/>
      <dgm:spPr/>
      <dgm:t>
        <a:bodyPr/>
        <a:lstStyle/>
        <a:p>
          <a:endParaRPr lang="en-US"/>
        </a:p>
      </dgm:t>
    </dgm:pt>
    <dgm:pt modelId="{5E224373-86EB-2040-B7D9-758BF0B84D8E}" type="sibTrans" cxnId="{3505A922-1DCE-6F40-AEB3-DD2C99185F63}">
      <dgm:prSet/>
      <dgm:spPr/>
      <dgm:t>
        <a:bodyPr/>
        <a:lstStyle/>
        <a:p>
          <a:endParaRPr lang="en-US"/>
        </a:p>
      </dgm:t>
    </dgm:pt>
    <dgm:pt modelId="{3A877FBB-25B3-BD45-B3C4-1AFFE1E24689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b="1" dirty="0"/>
            <a:t>“reactive”</a:t>
          </a:r>
        </a:p>
        <a:p>
          <a:r>
            <a:rPr lang="en-US" sz="2400" dirty="0"/>
            <a:t>emergency response only</a:t>
          </a:r>
        </a:p>
      </dgm:t>
    </dgm:pt>
    <dgm:pt modelId="{11D9257E-B1F0-F448-B000-059D131F0083}" type="parTrans" cxnId="{D160A21E-9D0F-B749-9837-CCCB4217C56C}">
      <dgm:prSet/>
      <dgm:spPr/>
      <dgm:t>
        <a:bodyPr/>
        <a:lstStyle/>
        <a:p>
          <a:endParaRPr lang="en-US"/>
        </a:p>
      </dgm:t>
    </dgm:pt>
    <dgm:pt modelId="{044A8816-05A0-3C4B-B1F1-0C0A93364549}" type="sibTrans" cxnId="{D160A21E-9D0F-B749-9837-CCCB4217C56C}">
      <dgm:prSet/>
      <dgm:spPr/>
      <dgm:t>
        <a:bodyPr/>
        <a:lstStyle/>
        <a:p>
          <a:endParaRPr lang="en-US"/>
        </a:p>
      </dgm:t>
    </dgm:pt>
    <dgm:pt modelId="{8785E70A-D79C-E84D-B4F6-CC2D933B5B8F}">
      <dgm:prSet phldrT="[Text]" custT="1"/>
      <dgm:spPr>
        <a:solidFill>
          <a:schemeClr val="tx2"/>
        </a:solidFill>
      </dgm:spPr>
      <dgm:t>
        <a:bodyPr/>
        <a:lstStyle/>
        <a:p>
          <a:r>
            <a:rPr lang="en-GB" sz="2400" b="1" dirty="0"/>
            <a:t>“control”</a:t>
          </a:r>
        </a:p>
        <a:p>
          <a:r>
            <a:rPr lang="en-GB" sz="2400" dirty="0"/>
            <a:t>normal level </a:t>
          </a:r>
          <a:br>
            <a:rPr lang="en-GB" sz="2400" dirty="0"/>
          </a:br>
          <a:r>
            <a:rPr lang="en-GB" sz="2400" dirty="0"/>
            <a:t>of patrol</a:t>
          </a:r>
          <a:endParaRPr lang="en-US" sz="2400" dirty="0"/>
        </a:p>
      </dgm:t>
    </dgm:pt>
    <dgm:pt modelId="{AA801100-A8A9-5842-9748-2821693B663F}" type="parTrans" cxnId="{139EA7E1-4AB2-B941-8445-0F5D253C1148}">
      <dgm:prSet/>
      <dgm:spPr/>
      <dgm:t>
        <a:bodyPr/>
        <a:lstStyle/>
        <a:p>
          <a:endParaRPr lang="en-US"/>
        </a:p>
      </dgm:t>
    </dgm:pt>
    <dgm:pt modelId="{8E04B056-986E-AE44-A9B2-10732DD5AE8C}" type="sibTrans" cxnId="{139EA7E1-4AB2-B941-8445-0F5D253C1148}">
      <dgm:prSet/>
      <dgm:spPr/>
      <dgm:t>
        <a:bodyPr/>
        <a:lstStyle/>
        <a:p>
          <a:endParaRPr lang="en-US"/>
        </a:p>
      </dgm:t>
    </dgm:pt>
    <dgm:pt modelId="{292A41F7-E824-3E48-89BA-F99CBFFC79C9}" type="pres">
      <dgm:prSet presAssocID="{35312E54-BF84-FD48-A589-4469457B678C}" presName="diagram" presStyleCnt="0">
        <dgm:presLayoutVars>
          <dgm:dir/>
          <dgm:resizeHandles val="exact"/>
        </dgm:presLayoutVars>
      </dgm:prSet>
      <dgm:spPr/>
    </dgm:pt>
    <dgm:pt modelId="{43998C3B-7145-744F-9947-5CB935386EA8}" type="pres">
      <dgm:prSet presAssocID="{8E071199-3A3F-C14F-B8F3-FC5FEE8A295C}" presName="node" presStyleLbl="node1" presStyleIdx="0" presStyleCnt="3" custScaleY="153089">
        <dgm:presLayoutVars>
          <dgm:bulletEnabled val="1"/>
        </dgm:presLayoutVars>
      </dgm:prSet>
      <dgm:spPr/>
    </dgm:pt>
    <dgm:pt modelId="{050C6F1F-D9CF-E54E-8B0E-C131703D0E17}" type="pres">
      <dgm:prSet presAssocID="{5E224373-86EB-2040-B7D9-758BF0B84D8E}" presName="sibTrans" presStyleCnt="0"/>
      <dgm:spPr/>
    </dgm:pt>
    <dgm:pt modelId="{39189114-11B8-7A4B-99E4-9181D05601D8}" type="pres">
      <dgm:prSet presAssocID="{8785E70A-D79C-E84D-B4F6-CC2D933B5B8F}" presName="node" presStyleLbl="node1" presStyleIdx="1" presStyleCnt="3" custScaleY="153089">
        <dgm:presLayoutVars>
          <dgm:bulletEnabled val="1"/>
        </dgm:presLayoutVars>
      </dgm:prSet>
      <dgm:spPr/>
    </dgm:pt>
    <dgm:pt modelId="{872A1F3E-7A2F-5941-B2E9-AD8BCA541B0E}" type="pres">
      <dgm:prSet presAssocID="{8E04B056-986E-AE44-A9B2-10732DD5AE8C}" presName="sibTrans" presStyleCnt="0"/>
      <dgm:spPr/>
    </dgm:pt>
    <dgm:pt modelId="{9ABF4C9E-4F59-8A4C-A8D2-655AE5D3DFE1}" type="pres">
      <dgm:prSet presAssocID="{3A877FBB-25B3-BD45-B3C4-1AFFE1E24689}" presName="node" presStyleLbl="node1" presStyleIdx="2" presStyleCnt="3" custScaleY="153089">
        <dgm:presLayoutVars>
          <dgm:bulletEnabled val="1"/>
        </dgm:presLayoutVars>
      </dgm:prSet>
      <dgm:spPr/>
    </dgm:pt>
  </dgm:ptLst>
  <dgm:cxnLst>
    <dgm:cxn modelId="{D160A21E-9D0F-B749-9837-CCCB4217C56C}" srcId="{35312E54-BF84-FD48-A589-4469457B678C}" destId="{3A877FBB-25B3-BD45-B3C4-1AFFE1E24689}" srcOrd="2" destOrd="0" parTransId="{11D9257E-B1F0-F448-B000-059D131F0083}" sibTransId="{044A8816-05A0-3C4B-B1F1-0C0A93364549}"/>
    <dgm:cxn modelId="{3505A922-1DCE-6F40-AEB3-DD2C99185F63}" srcId="{35312E54-BF84-FD48-A589-4469457B678C}" destId="{8E071199-3A3F-C14F-B8F3-FC5FEE8A295C}" srcOrd="0" destOrd="0" parTransId="{8F11B953-72F9-1A49-81BC-1B509891C45B}" sibTransId="{5E224373-86EB-2040-B7D9-758BF0B84D8E}"/>
    <dgm:cxn modelId="{5751E445-8BC2-1542-8AA4-7D4D75EA79C4}" type="presOf" srcId="{8785E70A-D79C-E84D-B4F6-CC2D933B5B8F}" destId="{39189114-11B8-7A4B-99E4-9181D05601D8}" srcOrd="0" destOrd="0" presId="urn:microsoft.com/office/officeart/2005/8/layout/default"/>
    <dgm:cxn modelId="{3F694D8E-6395-184F-A69C-84C07B1DC602}" type="presOf" srcId="{35312E54-BF84-FD48-A589-4469457B678C}" destId="{292A41F7-E824-3E48-89BA-F99CBFFC79C9}" srcOrd="0" destOrd="0" presId="urn:microsoft.com/office/officeart/2005/8/layout/default"/>
    <dgm:cxn modelId="{9FA25496-9DD0-8049-8223-3D534882A05B}" type="presOf" srcId="{8E071199-3A3F-C14F-B8F3-FC5FEE8A295C}" destId="{43998C3B-7145-744F-9947-5CB935386EA8}" srcOrd="0" destOrd="0" presId="urn:microsoft.com/office/officeart/2005/8/layout/default"/>
    <dgm:cxn modelId="{69D1DECF-0579-814A-AB9C-453E818ADC8F}" type="presOf" srcId="{3A877FBB-25B3-BD45-B3C4-1AFFE1E24689}" destId="{9ABF4C9E-4F59-8A4C-A8D2-655AE5D3DFE1}" srcOrd="0" destOrd="0" presId="urn:microsoft.com/office/officeart/2005/8/layout/default"/>
    <dgm:cxn modelId="{139EA7E1-4AB2-B941-8445-0F5D253C1148}" srcId="{35312E54-BF84-FD48-A589-4469457B678C}" destId="{8785E70A-D79C-E84D-B4F6-CC2D933B5B8F}" srcOrd="1" destOrd="0" parTransId="{AA801100-A8A9-5842-9748-2821693B663F}" sibTransId="{8E04B056-986E-AE44-A9B2-10732DD5AE8C}"/>
    <dgm:cxn modelId="{285BE257-D46A-D24C-9D33-228C57C5FBF7}" type="presParOf" srcId="{292A41F7-E824-3E48-89BA-F99CBFFC79C9}" destId="{43998C3B-7145-744F-9947-5CB935386EA8}" srcOrd="0" destOrd="0" presId="urn:microsoft.com/office/officeart/2005/8/layout/default"/>
    <dgm:cxn modelId="{963136F5-67A8-A64B-B4CD-2CB1B52B8C90}" type="presParOf" srcId="{292A41F7-E824-3E48-89BA-F99CBFFC79C9}" destId="{050C6F1F-D9CF-E54E-8B0E-C131703D0E17}" srcOrd="1" destOrd="0" presId="urn:microsoft.com/office/officeart/2005/8/layout/default"/>
    <dgm:cxn modelId="{CCF6898E-098F-7F4F-880A-36F08FD72E3B}" type="presParOf" srcId="{292A41F7-E824-3E48-89BA-F99CBFFC79C9}" destId="{39189114-11B8-7A4B-99E4-9181D05601D8}" srcOrd="2" destOrd="0" presId="urn:microsoft.com/office/officeart/2005/8/layout/default"/>
    <dgm:cxn modelId="{1488FFB1-2575-F644-B4EB-77E754C3A184}" type="presParOf" srcId="{292A41F7-E824-3E48-89BA-F99CBFFC79C9}" destId="{872A1F3E-7A2F-5941-B2E9-AD8BCA541B0E}" srcOrd="3" destOrd="0" presId="urn:microsoft.com/office/officeart/2005/8/layout/default"/>
    <dgm:cxn modelId="{20E38B5C-ED31-F34C-B4B3-77BF8AD5B659}" type="presParOf" srcId="{292A41F7-E824-3E48-89BA-F99CBFFC79C9}" destId="{9ABF4C9E-4F59-8A4C-A8D2-655AE5D3DFE1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602B4EB-FCE1-D249-8001-704E107D3818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F91AE6-0679-3C41-B685-3936EDB50809}">
      <dgm:prSet phldrT="[Text]" custT="1"/>
      <dgm:spPr>
        <a:solidFill>
          <a:schemeClr val="bg1"/>
        </a:solidFill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no change in recorded crime</a:t>
          </a:r>
        </a:p>
      </dgm:t>
    </dgm:pt>
    <dgm:pt modelId="{17EDAF35-E6C1-0C4B-A936-FAC5A832ED8B}" type="parTrans" cxnId="{4925308E-131F-C341-8354-11912C08284F}">
      <dgm:prSet/>
      <dgm:spPr/>
      <dgm:t>
        <a:bodyPr/>
        <a:lstStyle/>
        <a:p>
          <a:endParaRPr lang="en-US"/>
        </a:p>
      </dgm:t>
    </dgm:pt>
    <dgm:pt modelId="{291AD606-73B0-0742-ACA2-CACDA2E44C38}" type="sibTrans" cxnId="{4925308E-131F-C341-8354-11912C08284F}">
      <dgm:prSet/>
      <dgm:spPr/>
      <dgm:t>
        <a:bodyPr/>
        <a:lstStyle/>
        <a:p>
          <a:endParaRPr lang="en-US"/>
        </a:p>
      </dgm:t>
    </dgm:pt>
    <dgm:pt modelId="{9C9B8268-C890-1F4F-B786-D80AEDD5BDF1}">
      <dgm:prSet phldrT="[Text]" custT="1"/>
      <dgm:spPr>
        <a:solidFill>
          <a:schemeClr val="bg1"/>
        </a:solidFill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no change in </a:t>
          </a:r>
          <a:br>
            <a:rPr lang="en-US" sz="2400" dirty="0">
              <a:solidFill>
                <a:schemeClr val="tx1"/>
              </a:solidFill>
            </a:rPr>
          </a:br>
          <a:r>
            <a:rPr lang="en-US" sz="2400" dirty="0">
              <a:solidFill>
                <a:schemeClr val="tx1"/>
              </a:solidFill>
            </a:rPr>
            <a:t>fear of crime</a:t>
          </a:r>
        </a:p>
      </dgm:t>
    </dgm:pt>
    <dgm:pt modelId="{458A2404-6C75-A946-9426-AED439410579}" type="parTrans" cxnId="{AE2557DC-B56E-3849-833F-19D4FC62AB4D}">
      <dgm:prSet/>
      <dgm:spPr/>
      <dgm:t>
        <a:bodyPr/>
        <a:lstStyle/>
        <a:p>
          <a:endParaRPr lang="en-US"/>
        </a:p>
      </dgm:t>
    </dgm:pt>
    <dgm:pt modelId="{DA0F1D07-A92F-A545-9872-D5CC7261AD41}" type="sibTrans" cxnId="{AE2557DC-B56E-3849-833F-19D4FC62AB4D}">
      <dgm:prSet/>
      <dgm:spPr/>
      <dgm:t>
        <a:bodyPr/>
        <a:lstStyle/>
        <a:p>
          <a:endParaRPr lang="en-US"/>
        </a:p>
      </dgm:t>
    </dgm:pt>
    <dgm:pt modelId="{0596C957-3CCE-EA42-A81E-456E7CF66298}">
      <dgm:prSet phldrT="[Text]" custT="1"/>
      <dgm:spPr>
        <a:solidFill>
          <a:schemeClr val="bg1"/>
        </a:solidFill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no change in perceptions </a:t>
          </a:r>
          <a:br>
            <a:rPr lang="en-US" sz="2400" dirty="0">
              <a:solidFill>
                <a:schemeClr val="tx1"/>
              </a:solidFill>
            </a:rPr>
          </a:br>
          <a:r>
            <a:rPr lang="en-US" sz="2400" dirty="0">
              <a:solidFill>
                <a:schemeClr val="tx1"/>
              </a:solidFill>
            </a:rPr>
            <a:t>of police</a:t>
          </a:r>
        </a:p>
      </dgm:t>
    </dgm:pt>
    <dgm:pt modelId="{514DD239-C0E9-2F4A-99C3-F861CB684941}" type="parTrans" cxnId="{94F52818-D865-464C-9DC6-44355460EFB3}">
      <dgm:prSet/>
      <dgm:spPr/>
      <dgm:t>
        <a:bodyPr/>
        <a:lstStyle/>
        <a:p>
          <a:endParaRPr lang="en-US"/>
        </a:p>
      </dgm:t>
    </dgm:pt>
    <dgm:pt modelId="{601E49B5-923A-DD41-B7B8-21D3FD4765DB}" type="sibTrans" cxnId="{94F52818-D865-464C-9DC6-44355460EFB3}">
      <dgm:prSet/>
      <dgm:spPr/>
      <dgm:t>
        <a:bodyPr/>
        <a:lstStyle/>
        <a:p>
          <a:endParaRPr lang="en-US"/>
        </a:p>
      </dgm:t>
    </dgm:pt>
    <dgm:pt modelId="{D1923472-CF22-E147-90F2-E1322188BC0E}" type="pres">
      <dgm:prSet presAssocID="{7602B4EB-FCE1-D249-8001-704E107D3818}" presName="diagram" presStyleCnt="0">
        <dgm:presLayoutVars>
          <dgm:dir/>
          <dgm:resizeHandles val="exact"/>
        </dgm:presLayoutVars>
      </dgm:prSet>
      <dgm:spPr/>
    </dgm:pt>
    <dgm:pt modelId="{D6F62F79-DEF9-DE4C-B1B9-4F59C43A1C11}" type="pres">
      <dgm:prSet presAssocID="{BBF91AE6-0679-3C41-B685-3936EDB50809}" presName="node" presStyleLbl="node1" presStyleIdx="0" presStyleCnt="3">
        <dgm:presLayoutVars>
          <dgm:bulletEnabled val="1"/>
        </dgm:presLayoutVars>
      </dgm:prSet>
      <dgm:spPr/>
    </dgm:pt>
    <dgm:pt modelId="{9B306A50-E7BC-934F-AF2C-DF010A1B6681}" type="pres">
      <dgm:prSet presAssocID="{291AD606-73B0-0742-ACA2-CACDA2E44C38}" presName="sibTrans" presStyleCnt="0"/>
      <dgm:spPr/>
    </dgm:pt>
    <dgm:pt modelId="{9DED03AD-4CB9-7444-9A8C-87A976E6AB47}" type="pres">
      <dgm:prSet presAssocID="{9C9B8268-C890-1F4F-B786-D80AEDD5BDF1}" presName="node" presStyleLbl="node1" presStyleIdx="1" presStyleCnt="3">
        <dgm:presLayoutVars>
          <dgm:bulletEnabled val="1"/>
        </dgm:presLayoutVars>
      </dgm:prSet>
      <dgm:spPr/>
    </dgm:pt>
    <dgm:pt modelId="{3795A299-2AD5-D148-BD23-7B1AE3300265}" type="pres">
      <dgm:prSet presAssocID="{DA0F1D07-A92F-A545-9872-D5CC7261AD41}" presName="sibTrans" presStyleCnt="0"/>
      <dgm:spPr/>
    </dgm:pt>
    <dgm:pt modelId="{F75F75C8-B40F-3C4B-88ED-C52D26DDE1B4}" type="pres">
      <dgm:prSet presAssocID="{0596C957-3CCE-EA42-A81E-456E7CF66298}" presName="node" presStyleLbl="node1" presStyleIdx="2" presStyleCnt="3">
        <dgm:presLayoutVars>
          <dgm:bulletEnabled val="1"/>
        </dgm:presLayoutVars>
      </dgm:prSet>
      <dgm:spPr/>
    </dgm:pt>
  </dgm:ptLst>
  <dgm:cxnLst>
    <dgm:cxn modelId="{94F52818-D865-464C-9DC6-44355460EFB3}" srcId="{7602B4EB-FCE1-D249-8001-704E107D3818}" destId="{0596C957-3CCE-EA42-A81E-456E7CF66298}" srcOrd="2" destOrd="0" parTransId="{514DD239-C0E9-2F4A-99C3-F861CB684941}" sibTransId="{601E49B5-923A-DD41-B7B8-21D3FD4765DB}"/>
    <dgm:cxn modelId="{A06F0027-85D7-434F-808F-4B0D20B54CB9}" type="presOf" srcId="{0596C957-3CCE-EA42-A81E-456E7CF66298}" destId="{F75F75C8-B40F-3C4B-88ED-C52D26DDE1B4}" srcOrd="0" destOrd="0" presId="urn:microsoft.com/office/officeart/2005/8/layout/default"/>
    <dgm:cxn modelId="{EFCCD83B-964C-F042-A9B0-0C58E5F13EEF}" type="presOf" srcId="{9C9B8268-C890-1F4F-B786-D80AEDD5BDF1}" destId="{9DED03AD-4CB9-7444-9A8C-87A976E6AB47}" srcOrd="0" destOrd="0" presId="urn:microsoft.com/office/officeart/2005/8/layout/default"/>
    <dgm:cxn modelId="{E1EC4C57-099C-7443-8DFF-89CF84E4F4C6}" type="presOf" srcId="{7602B4EB-FCE1-D249-8001-704E107D3818}" destId="{D1923472-CF22-E147-90F2-E1322188BC0E}" srcOrd="0" destOrd="0" presId="urn:microsoft.com/office/officeart/2005/8/layout/default"/>
    <dgm:cxn modelId="{4925308E-131F-C341-8354-11912C08284F}" srcId="{7602B4EB-FCE1-D249-8001-704E107D3818}" destId="{BBF91AE6-0679-3C41-B685-3936EDB50809}" srcOrd="0" destOrd="0" parTransId="{17EDAF35-E6C1-0C4B-A936-FAC5A832ED8B}" sibTransId="{291AD606-73B0-0742-ACA2-CACDA2E44C38}"/>
    <dgm:cxn modelId="{D1B98C9C-8C16-B746-BED4-684F652A9491}" type="presOf" srcId="{BBF91AE6-0679-3C41-B685-3936EDB50809}" destId="{D6F62F79-DEF9-DE4C-B1B9-4F59C43A1C11}" srcOrd="0" destOrd="0" presId="urn:microsoft.com/office/officeart/2005/8/layout/default"/>
    <dgm:cxn modelId="{AE2557DC-B56E-3849-833F-19D4FC62AB4D}" srcId="{7602B4EB-FCE1-D249-8001-704E107D3818}" destId="{9C9B8268-C890-1F4F-B786-D80AEDD5BDF1}" srcOrd="1" destOrd="0" parTransId="{458A2404-6C75-A946-9426-AED439410579}" sibTransId="{DA0F1D07-A92F-A545-9872-D5CC7261AD41}"/>
    <dgm:cxn modelId="{FAA45A48-7DE1-2F41-85B6-7EFF98F53979}" type="presParOf" srcId="{D1923472-CF22-E147-90F2-E1322188BC0E}" destId="{D6F62F79-DEF9-DE4C-B1B9-4F59C43A1C11}" srcOrd="0" destOrd="0" presId="urn:microsoft.com/office/officeart/2005/8/layout/default"/>
    <dgm:cxn modelId="{452E3F0A-60B0-6147-8025-BF9E1C5F257E}" type="presParOf" srcId="{D1923472-CF22-E147-90F2-E1322188BC0E}" destId="{9B306A50-E7BC-934F-AF2C-DF010A1B6681}" srcOrd="1" destOrd="0" presId="urn:microsoft.com/office/officeart/2005/8/layout/default"/>
    <dgm:cxn modelId="{DC12A228-2E73-1C48-B8FE-0200347AA9CB}" type="presParOf" srcId="{D1923472-CF22-E147-90F2-E1322188BC0E}" destId="{9DED03AD-4CB9-7444-9A8C-87A976E6AB47}" srcOrd="2" destOrd="0" presId="urn:microsoft.com/office/officeart/2005/8/layout/default"/>
    <dgm:cxn modelId="{F8449A7D-57BA-9A49-8E53-6805C22B279E}" type="presParOf" srcId="{D1923472-CF22-E147-90F2-E1322188BC0E}" destId="{3795A299-2AD5-D148-BD23-7B1AE3300265}" srcOrd="3" destOrd="0" presId="urn:microsoft.com/office/officeart/2005/8/layout/default"/>
    <dgm:cxn modelId="{BFDC0A0E-8027-7848-9845-10C9C09E0AB0}" type="presParOf" srcId="{D1923472-CF22-E147-90F2-E1322188BC0E}" destId="{F75F75C8-B40F-3C4B-88ED-C52D26DDE1B4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C5BF5F-400D-DC44-806B-D7CBBA2981AE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87E3C16-C847-4E4C-9DD4-26DCD9221307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dirty="0" err="1"/>
            <a:t>Randomised</a:t>
          </a:r>
          <a:r>
            <a:rPr lang="en-US" sz="2400" dirty="0"/>
            <a:t> </a:t>
          </a:r>
          <a:br>
            <a:rPr lang="en-US" sz="2400" dirty="0"/>
          </a:br>
          <a:r>
            <a:rPr lang="en-US" sz="2400" dirty="0"/>
            <a:t>controlled trials</a:t>
          </a:r>
        </a:p>
      </dgm:t>
    </dgm:pt>
    <dgm:pt modelId="{345DE2A4-E0C1-E34B-B4B9-6A159D0F0E4F}" type="parTrans" cxnId="{BAE71A12-D6D0-D648-86E8-F9D0AFD2FF6B}">
      <dgm:prSet/>
      <dgm:spPr/>
      <dgm:t>
        <a:bodyPr/>
        <a:lstStyle/>
        <a:p>
          <a:endParaRPr lang="en-US"/>
        </a:p>
      </dgm:t>
    </dgm:pt>
    <dgm:pt modelId="{A95CD4AA-2374-1E44-9A16-C98765AF2A77}" type="sibTrans" cxnId="{BAE71A12-D6D0-D648-86E8-F9D0AFD2FF6B}">
      <dgm:prSet/>
      <dgm:spPr/>
      <dgm:t>
        <a:bodyPr/>
        <a:lstStyle/>
        <a:p>
          <a:endParaRPr lang="en-US"/>
        </a:p>
      </dgm:t>
    </dgm:pt>
    <dgm:pt modelId="{C3E7FD62-C8C7-0A49-A2B7-320FCED8637C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2400" dirty="0"/>
            <a:t>Quasi-experimental </a:t>
          </a:r>
          <a:br>
            <a:rPr lang="en-US" sz="2400" dirty="0"/>
          </a:br>
          <a:r>
            <a:rPr lang="en-US" sz="2400" dirty="0"/>
            <a:t>designs</a:t>
          </a:r>
        </a:p>
      </dgm:t>
    </dgm:pt>
    <dgm:pt modelId="{852F8585-E14B-994D-8FEB-A3DDDCA6BBB0}" type="parTrans" cxnId="{28399B25-4CA2-DB4B-BD78-E8FE79141C44}">
      <dgm:prSet/>
      <dgm:spPr/>
      <dgm:t>
        <a:bodyPr/>
        <a:lstStyle/>
        <a:p>
          <a:endParaRPr lang="en-US"/>
        </a:p>
      </dgm:t>
    </dgm:pt>
    <dgm:pt modelId="{757270A5-4953-2944-949E-89E1EEDDBBE0}" type="sibTrans" cxnId="{28399B25-4CA2-DB4B-BD78-E8FE79141C44}">
      <dgm:prSet/>
      <dgm:spPr/>
      <dgm:t>
        <a:bodyPr/>
        <a:lstStyle/>
        <a:p>
          <a:endParaRPr lang="en-US"/>
        </a:p>
      </dgm:t>
    </dgm:pt>
    <dgm:pt modelId="{57DE9B84-CC27-CD46-9187-68477AE2A8E4}" type="pres">
      <dgm:prSet presAssocID="{5AC5BF5F-400D-DC44-806B-D7CBBA2981AE}" presName="diagram" presStyleCnt="0">
        <dgm:presLayoutVars>
          <dgm:dir/>
          <dgm:resizeHandles val="exact"/>
        </dgm:presLayoutVars>
      </dgm:prSet>
      <dgm:spPr/>
    </dgm:pt>
    <dgm:pt modelId="{983687E3-2CFC-C847-978F-6C1D5E2CEC92}" type="pres">
      <dgm:prSet presAssocID="{987E3C16-C847-4E4C-9DD4-26DCD9221307}" presName="node" presStyleLbl="node1" presStyleIdx="0" presStyleCnt="2">
        <dgm:presLayoutVars>
          <dgm:bulletEnabled val="1"/>
        </dgm:presLayoutVars>
      </dgm:prSet>
      <dgm:spPr/>
    </dgm:pt>
    <dgm:pt modelId="{63489161-7628-A34B-BC49-0914F11796A5}" type="pres">
      <dgm:prSet presAssocID="{A95CD4AA-2374-1E44-9A16-C98765AF2A77}" presName="sibTrans" presStyleCnt="0"/>
      <dgm:spPr/>
    </dgm:pt>
    <dgm:pt modelId="{A75C8907-2F06-DC45-B181-C52E0A0E153F}" type="pres">
      <dgm:prSet presAssocID="{C3E7FD62-C8C7-0A49-A2B7-320FCED8637C}" presName="node" presStyleLbl="node1" presStyleIdx="1" presStyleCnt="2">
        <dgm:presLayoutVars>
          <dgm:bulletEnabled val="1"/>
        </dgm:presLayoutVars>
      </dgm:prSet>
      <dgm:spPr/>
    </dgm:pt>
  </dgm:ptLst>
  <dgm:cxnLst>
    <dgm:cxn modelId="{BAE71A12-D6D0-D648-86E8-F9D0AFD2FF6B}" srcId="{5AC5BF5F-400D-DC44-806B-D7CBBA2981AE}" destId="{987E3C16-C847-4E4C-9DD4-26DCD9221307}" srcOrd="0" destOrd="0" parTransId="{345DE2A4-E0C1-E34B-B4B9-6A159D0F0E4F}" sibTransId="{A95CD4AA-2374-1E44-9A16-C98765AF2A77}"/>
    <dgm:cxn modelId="{28399B25-4CA2-DB4B-BD78-E8FE79141C44}" srcId="{5AC5BF5F-400D-DC44-806B-D7CBBA2981AE}" destId="{C3E7FD62-C8C7-0A49-A2B7-320FCED8637C}" srcOrd="1" destOrd="0" parTransId="{852F8585-E14B-994D-8FEB-A3DDDCA6BBB0}" sibTransId="{757270A5-4953-2944-949E-89E1EEDDBBE0}"/>
    <dgm:cxn modelId="{27CA3567-1640-3740-A1DC-4325785413D3}" type="presOf" srcId="{987E3C16-C847-4E4C-9DD4-26DCD9221307}" destId="{983687E3-2CFC-C847-978F-6C1D5E2CEC92}" srcOrd="0" destOrd="0" presId="urn:microsoft.com/office/officeart/2005/8/layout/default"/>
    <dgm:cxn modelId="{431A4AA8-1E49-1646-988B-EC6D443DE684}" type="presOf" srcId="{C3E7FD62-C8C7-0A49-A2B7-320FCED8637C}" destId="{A75C8907-2F06-DC45-B181-C52E0A0E153F}" srcOrd="0" destOrd="0" presId="urn:microsoft.com/office/officeart/2005/8/layout/default"/>
    <dgm:cxn modelId="{067766A9-05D6-4F40-B864-3700F162C0DA}" type="presOf" srcId="{5AC5BF5F-400D-DC44-806B-D7CBBA2981AE}" destId="{57DE9B84-CC27-CD46-9187-68477AE2A8E4}" srcOrd="0" destOrd="0" presId="urn:microsoft.com/office/officeart/2005/8/layout/default"/>
    <dgm:cxn modelId="{4D24AA72-DA6A-0B49-BB99-A29BED54AE50}" type="presParOf" srcId="{57DE9B84-CC27-CD46-9187-68477AE2A8E4}" destId="{983687E3-2CFC-C847-978F-6C1D5E2CEC92}" srcOrd="0" destOrd="0" presId="urn:microsoft.com/office/officeart/2005/8/layout/default"/>
    <dgm:cxn modelId="{7EEFB65E-AA81-7941-BCEC-613A0944D6C0}" type="presParOf" srcId="{57DE9B84-CC27-CD46-9187-68477AE2A8E4}" destId="{63489161-7628-A34B-BC49-0914F11796A5}" srcOrd="1" destOrd="0" presId="urn:microsoft.com/office/officeart/2005/8/layout/default"/>
    <dgm:cxn modelId="{8C295840-D21F-A544-AA8F-B3BB264B1B65}" type="presParOf" srcId="{57DE9B84-CC27-CD46-9187-68477AE2A8E4}" destId="{A75C8907-2F06-DC45-B181-C52E0A0E153F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94319C6-51BE-AF40-BE0E-D576404047C4}" type="doc">
      <dgm:prSet loTypeId="urn:microsoft.com/office/officeart/2005/8/layout/vList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B2A06D-B472-254D-8A32-21ACCB5CBF54}">
      <dgm:prSet phldrT="[Text]" custT="1"/>
      <dgm:spPr>
        <a:solidFill>
          <a:schemeClr val="tx2"/>
        </a:solidFill>
        <a:ln>
          <a:noFill/>
        </a:ln>
      </dgm:spPr>
      <dgm:t>
        <a:bodyPr/>
        <a:lstStyle/>
        <a:p>
          <a:r>
            <a:rPr lang="en-US" sz="1800" dirty="0"/>
            <a:t>Malign displacement</a:t>
          </a:r>
        </a:p>
      </dgm:t>
    </dgm:pt>
    <dgm:pt modelId="{DC4CC557-8641-2E44-8DC8-DD9BE2C968D1}" type="parTrans" cxnId="{02AB6199-D756-7D43-9399-7E056BE65F78}">
      <dgm:prSet/>
      <dgm:spPr/>
      <dgm:t>
        <a:bodyPr/>
        <a:lstStyle/>
        <a:p>
          <a:endParaRPr lang="en-US"/>
        </a:p>
      </dgm:t>
    </dgm:pt>
    <dgm:pt modelId="{16B21F05-0188-604B-AD9A-CD3AAA3F34FA}" type="sibTrans" cxnId="{02AB6199-D756-7D43-9399-7E056BE65F78}">
      <dgm:prSet/>
      <dgm:spPr/>
      <dgm:t>
        <a:bodyPr/>
        <a:lstStyle/>
        <a:p>
          <a:endParaRPr lang="en-US"/>
        </a:p>
      </dgm:t>
    </dgm:pt>
    <dgm:pt modelId="{9EB7C87E-47AB-7444-8061-60CC76426548}">
      <dgm:prSet phldrT="[Text]" custT="1"/>
      <dgm:spPr>
        <a:solidFill>
          <a:schemeClr val="tx2"/>
        </a:solidFill>
        <a:ln>
          <a:noFill/>
        </a:ln>
      </dgm:spPr>
      <dgm:t>
        <a:bodyPr/>
        <a:lstStyle/>
        <a:p>
          <a:r>
            <a:rPr lang="en-US" sz="1800" dirty="0"/>
            <a:t>Benign displacement</a:t>
          </a:r>
        </a:p>
      </dgm:t>
    </dgm:pt>
    <dgm:pt modelId="{8D0A4D7B-06A3-D644-A037-10E993E1E30F}" type="parTrans" cxnId="{66443804-CF7F-474D-9770-C2DD726BA547}">
      <dgm:prSet/>
      <dgm:spPr/>
      <dgm:t>
        <a:bodyPr/>
        <a:lstStyle/>
        <a:p>
          <a:endParaRPr lang="en-US"/>
        </a:p>
      </dgm:t>
    </dgm:pt>
    <dgm:pt modelId="{08CE25A0-6D18-BA4D-9DF3-1705F0F4023A}" type="sibTrans" cxnId="{66443804-CF7F-474D-9770-C2DD726BA547}">
      <dgm:prSet/>
      <dgm:spPr/>
      <dgm:t>
        <a:bodyPr/>
        <a:lstStyle/>
        <a:p>
          <a:endParaRPr lang="en-US"/>
        </a:p>
      </dgm:t>
    </dgm:pt>
    <dgm:pt modelId="{4F77A9C6-8558-6E45-BFFC-7E1247A668B0}">
      <dgm:prSet phldrT="[Text]" custT="1"/>
      <dgm:spPr>
        <a:solidFill>
          <a:schemeClr val="tx2"/>
        </a:solidFill>
        <a:ln>
          <a:noFill/>
        </a:ln>
      </dgm:spPr>
      <dgm:t>
        <a:bodyPr/>
        <a:lstStyle/>
        <a:p>
          <a:r>
            <a:rPr lang="en-US" sz="1800" dirty="0"/>
            <a:t>No displacement </a:t>
          </a:r>
          <a:br>
            <a:rPr lang="en-US" sz="1800" dirty="0"/>
          </a:br>
          <a:r>
            <a:rPr lang="en-US" sz="1800" dirty="0"/>
            <a:t>or diffusion</a:t>
          </a:r>
        </a:p>
      </dgm:t>
    </dgm:pt>
    <dgm:pt modelId="{2DA28929-0465-1A40-B7E4-F6D60D3D15BF}" type="parTrans" cxnId="{29FFB331-8AF0-7044-B63B-2C43BB398C51}">
      <dgm:prSet/>
      <dgm:spPr/>
      <dgm:t>
        <a:bodyPr/>
        <a:lstStyle/>
        <a:p>
          <a:endParaRPr lang="en-US"/>
        </a:p>
      </dgm:t>
    </dgm:pt>
    <dgm:pt modelId="{A819BE7C-3127-9C41-9F58-61C42A597E03}" type="sibTrans" cxnId="{29FFB331-8AF0-7044-B63B-2C43BB398C51}">
      <dgm:prSet/>
      <dgm:spPr/>
      <dgm:t>
        <a:bodyPr/>
        <a:lstStyle/>
        <a:p>
          <a:endParaRPr lang="en-US"/>
        </a:p>
      </dgm:t>
    </dgm:pt>
    <dgm:pt modelId="{D621E346-3957-C145-A88D-77A7BD8961BD}">
      <dgm:prSet phldrT="[Text]" custT="1"/>
      <dgm:spPr>
        <a:solidFill>
          <a:schemeClr val="tx2"/>
        </a:solidFill>
        <a:ln>
          <a:noFill/>
        </a:ln>
      </dgm:spPr>
      <dgm:t>
        <a:bodyPr/>
        <a:lstStyle/>
        <a:p>
          <a:r>
            <a:rPr lang="en-US" sz="1800" dirty="0"/>
            <a:t>Some diffusion</a:t>
          </a:r>
        </a:p>
      </dgm:t>
    </dgm:pt>
    <dgm:pt modelId="{C7A25A68-D19B-DE44-9B6E-505A92821AA8}" type="parTrans" cxnId="{A7E4BBC7-D6A0-FE45-8283-5F5C4B6F5C73}">
      <dgm:prSet/>
      <dgm:spPr/>
      <dgm:t>
        <a:bodyPr/>
        <a:lstStyle/>
        <a:p>
          <a:endParaRPr lang="en-US"/>
        </a:p>
      </dgm:t>
    </dgm:pt>
    <dgm:pt modelId="{506E6589-5B95-7240-B614-DF28AACBD683}" type="sibTrans" cxnId="{A7E4BBC7-D6A0-FE45-8283-5F5C4B6F5C73}">
      <dgm:prSet/>
      <dgm:spPr/>
      <dgm:t>
        <a:bodyPr/>
        <a:lstStyle/>
        <a:p>
          <a:endParaRPr lang="en-US"/>
        </a:p>
      </dgm:t>
    </dgm:pt>
    <dgm:pt modelId="{36C0CFBE-8A53-E145-A9B8-05C82C2FB17E}">
      <dgm:prSet phldrT="[Text]" custT="1"/>
      <dgm:spPr>
        <a:solidFill>
          <a:schemeClr val="tx2"/>
        </a:solidFill>
        <a:ln>
          <a:noFill/>
        </a:ln>
      </dgm:spPr>
      <dgm:t>
        <a:bodyPr/>
        <a:lstStyle/>
        <a:p>
          <a:r>
            <a:rPr lang="en-US" sz="1800" dirty="0"/>
            <a:t>Substantial diffusion</a:t>
          </a:r>
        </a:p>
      </dgm:t>
    </dgm:pt>
    <dgm:pt modelId="{402BAE83-F457-9047-96D2-DF6DC674017F}" type="parTrans" cxnId="{53BE51D8-D4A5-174D-8CD5-60CE009104B3}">
      <dgm:prSet/>
      <dgm:spPr/>
      <dgm:t>
        <a:bodyPr/>
        <a:lstStyle/>
        <a:p>
          <a:endParaRPr lang="en-US"/>
        </a:p>
      </dgm:t>
    </dgm:pt>
    <dgm:pt modelId="{CC32B0DA-6CBA-E645-B99B-219A812AF61D}" type="sibTrans" cxnId="{53BE51D8-D4A5-174D-8CD5-60CE009104B3}">
      <dgm:prSet/>
      <dgm:spPr/>
      <dgm:t>
        <a:bodyPr/>
        <a:lstStyle/>
        <a:p>
          <a:endParaRPr lang="en-US"/>
        </a:p>
      </dgm:t>
    </dgm:pt>
    <dgm:pt modelId="{73A27DAE-E7E3-8345-8381-0E35E3C8BBD7}">
      <dgm:prSet phldrT="[Text]" custT="1"/>
      <dgm:spPr>
        <a:noFill/>
        <a:ln>
          <a:solidFill>
            <a:schemeClr val="tx2">
              <a:alpha val="90000"/>
            </a:schemeClr>
          </a:solidFill>
        </a:ln>
      </dgm:spPr>
      <dgm:t>
        <a:bodyPr/>
        <a:lstStyle/>
        <a:p>
          <a:pPr>
            <a:buNone/>
          </a:pPr>
          <a:r>
            <a:rPr lang="en-US" sz="1800" dirty="0"/>
            <a:t>displacement erodes intervention effect</a:t>
          </a:r>
        </a:p>
      </dgm:t>
    </dgm:pt>
    <dgm:pt modelId="{2640CE9C-154D-D84F-82CD-9D42DB194CBF}" type="parTrans" cxnId="{A22A5863-4DDE-3745-9D4C-FF5F63C4B4F8}">
      <dgm:prSet/>
      <dgm:spPr/>
      <dgm:t>
        <a:bodyPr/>
        <a:lstStyle/>
        <a:p>
          <a:endParaRPr lang="en-US"/>
        </a:p>
      </dgm:t>
    </dgm:pt>
    <dgm:pt modelId="{7A9A4027-D247-534C-963D-5FD4D2260AC4}" type="sibTrans" cxnId="{A22A5863-4DDE-3745-9D4C-FF5F63C4B4F8}">
      <dgm:prSet/>
      <dgm:spPr/>
      <dgm:t>
        <a:bodyPr/>
        <a:lstStyle/>
        <a:p>
          <a:endParaRPr lang="en-US"/>
        </a:p>
      </dgm:t>
    </dgm:pt>
    <dgm:pt modelId="{C79E6AA7-3797-214A-BE4F-C67C94E00850}">
      <dgm:prSet phldrT="[Text]" custT="1"/>
      <dgm:spPr>
        <a:noFill/>
        <a:ln>
          <a:solidFill>
            <a:schemeClr val="tx2">
              <a:alpha val="90000"/>
            </a:schemeClr>
          </a:solidFill>
        </a:ln>
      </dgm:spPr>
      <dgm:t>
        <a:bodyPr/>
        <a:lstStyle/>
        <a:p>
          <a:pPr>
            <a:buNone/>
          </a:pPr>
          <a:r>
            <a:rPr lang="en-US" sz="1800" dirty="0"/>
            <a:t>displacement outweighs intervention effect</a:t>
          </a:r>
        </a:p>
      </dgm:t>
    </dgm:pt>
    <dgm:pt modelId="{1B726B21-55AB-A04D-B16D-84EBA383ACE4}" type="parTrans" cxnId="{E5C77725-DAB9-0B46-9830-B739E5D56CC4}">
      <dgm:prSet/>
      <dgm:spPr/>
      <dgm:t>
        <a:bodyPr/>
        <a:lstStyle/>
        <a:p>
          <a:endParaRPr lang="en-US"/>
        </a:p>
      </dgm:t>
    </dgm:pt>
    <dgm:pt modelId="{5F00AF6B-C65F-E449-AAB0-0588C419B014}" type="sibTrans" cxnId="{E5C77725-DAB9-0B46-9830-B739E5D56CC4}">
      <dgm:prSet/>
      <dgm:spPr/>
      <dgm:t>
        <a:bodyPr/>
        <a:lstStyle/>
        <a:p>
          <a:endParaRPr lang="en-US"/>
        </a:p>
      </dgm:t>
    </dgm:pt>
    <dgm:pt modelId="{F670DB0E-6D31-CA4A-84EC-58850D403F8D}">
      <dgm:prSet phldrT="[Text]" custT="1"/>
      <dgm:spPr>
        <a:noFill/>
        <a:ln>
          <a:solidFill>
            <a:schemeClr val="tx2">
              <a:alpha val="90000"/>
            </a:schemeClr>
          </a:solidFill>
        </a:ln>
      </dgm:spPr>
      <dgm:t>
        <a:bodyPr/>
        <a:lstStyle/>
        <a:p>
          <a:pPr>
            <a:buNone/>
          </a:pPr>
          <a:r>
            <a:rPr lang="en-US" sz="1800" dirty="0"/>
            <a:t>no effect </a:t>
          </a:r>
          <a:r>
            <a:rPr lang="en-US" sz="1800"/>
            <a:t>on intervention</a:t>
          </a:r>
          <a:endParaRPr lang="en-US" sz="1800" dirty="0"/>
        </a:p>
      </dgm:t>
    </dgm:pt>
    <dgm:pt modelId="{355D5ACF-675F-1D42-9336-C86DC18278BF}" type="parTrans" cxnId="{6D37FBD3-83AE-D746-971D-1939161F4C0E}">
      <dgm:prSet/>
      <dgm:spPr/>
      <dgm:t>
        <a:bodyPr/>
        <a:lstStyle/>
        <a:p>
          <a:endParaRPr lang="en-US"/>
        </a:p>
      </dgm:t>
    </dgm:pt>
    <dgm:pt modelId="{C24EE407-BA02-EE44-B5E6-F0879AA5F8DC}" type="sibTrans" cxnId="{6D37FBD3-83AE-D746-971D-1939161F4C0E}">
      <dgm:prSet/>
      <dgm:spPr/>
      <dgm:t>
        <a:bodyPr/>
        <a:lstStyle/>
        <a:p>
          <a:endParaRPr lang="en-US"/>
        </a:p>
      </dgm:t>
    </dgm:pt>
    <dgm:pt modelId="{E48D7036-1E8D-5B44-9CA6-CD2F9480AF10}">
      <dgm:prSet phldrT="[Text]" custT="1"/>
      <dgm:spPr>
        <a:noFill/>
        <a:ln>
          <a:solidFill>
            <a:schemeClr val="tx2">
              <a:alpha val="90000"/>
            </a:schemeClr>
          </a:solidFill>
        </a:ln>
      </dgm:spPr>
      <dgm:t>
        <a:bodyPr/>
        <a:lstStyle/>
        <a:p>
          <a:pPr>
            <a:buNone/>
          </a:pPr>
          <a:r>
            <a:rPr lang="en-US" sz="1800" dirty="0"/>
            <a:t>diffusion amplifies intervention effect</a:t>
          </a:r>
        </a:p>
      </dgm:t>
    </dgm:pt>
    <dgm:pt modelId="{134EC42A-3D84-A041-826F-D0AFCC93B095}" type="parTrans" cxnId="{78879443-B285-D446-B143-F384A6A47E30}">
      <dgm:prSet/>
      <dgm:spPr/>
      <dgm:t>
        <a:bodyPr/>
        <a:lstStyle/>
        <a:p>
          <a:endParaRPr lang="en-US"/>
        </a:p>
      </dgm:t>
    </dgm:pt>
    <dgm:pt modelId="{D00C89F0-9B1B-2640-9DC0-053B589B0154}" type="sibTrans" cxnId="{78879443-B285-D446-B143-F384A6A47E30}">
      <dgm:prSet/>
      <dgm:spPr/>
      <dgm:t>
        <a:bodyPr/>
        <a:lstStyle/>
        <a:p>
          <a:endParaRPr lang="en-US"/>
        </a:p>
      </dgm:t>
    </dgm:pt>
    <dgm:pt modelId="{94136400-ABE6-054C-A8D5-01640A9AB0E0}">
      <dgm:prSet phldrT="[Text]" custT="1"/>
      <dgm:spPr>
        <a:noFill/>
        <a:ln>
          <a:solidFill>
            <a:schemeClr val="tx2">
              <a:alpha val="90000"/>
            </a:schemeClr>
          </a:solidFill>
        </a:ln>
      </dgm:spPr>
      <dgm:t>
        <a:bodyPr/>
        <a:lstStyle/>
        <a:p>
          <a:pPr>
            <a:buNone/>
          </a:pPr>
          <a:r>
            <a:rPr lang="en-US" sz="1800" dirty="0"/>
            <a:t>diffusion surpasses intervention effect</a:t>
          </a:r>
        </a:p>
      </dgm:t>
    </dgm:pt>
    <dgm:pt modelId="{6E6D9DEC-565E-7F42-8CEA-1590DE379C19}" type="parTrans" cxnId="{19B5A211-5274-934B-8991-2CE865E4B64E}">
      <dgm:prSet/>
      <dgm:spPr/>
      <dgm:t>
        <a:bodyPr/>
        <a:lstStyle/>
        <a:p>
          <a:endParaRPr lang="en-US"/>
        </a:p>
      </dgm:t>
    </dgm:pt>
    <dgm:pt modelId="{19AC9570-3F30-774B-9E4E-45E968A6A98D}" type="sibTrans" cxnId="{19B5A211-5274-934B-8991-2CE865E4B64E}">
      <dgm:prSet/>
      <dgm:spPr/>
      <dgm:t>
        <a:bodyPr/>
        <a:lstStyle/>
        <a:p>
          <a:endParaRPr lang="en-US"/>
        </a:p>
      </dgm:t>
    </dgm:pt>
    <dgm:pt modelId="{D231553F-E4C3-FF4C-AEF4-1F50F41B65B3}" type="pres">
      <dgm:prSet presAssocID="{694319C6-51BE-AF40-BE0E-D576404047C4}" presName="Name0" presStyleCnt="0">
        <dgm:presLayoutVars>
          <dgm:dir/>
          <dgm:animLvl val="lvl"/>
          <dgm:resizeHandles val="exact"/>
        </dgm:presLayoutVars>
      </dgm:prSet>
      <dgm:spPr/>
    </dgm:pt>
    <dgm:pt modelId="{E49AE25A-1B2A-2249-AC13-94DAB9923A86}" type="pres">
      <dgm:prSet presAssocID="{18B2A06D-B472-254D-8A32-21ACCB5CBF54}" presName="linNode" presStyleCnt="0"/>
      <dgm:spPr/>
    </dgm:pt>
    <dgm:pt modelId="{29EA7BB4-1090-1A4A-BADA-BF334A7AD763}" type="pres">
      <dgm:prSet presAssocID="{18B2A06D-B472-254D-8A32-21ACCB5CBF54}" presName="parentText" presStyleLbl="node1" presStyleIdx="0" presStyleCnt="5" custScaleX="84993">
        <dgm:presLayoutVars>
          <dgm:chMax val="1"/>
          <dgm:bulletEnabled val="1"/>
        </dgm:presLayoutVars>
      </dgm:prSet>
      <dgm:spPr/>
    </dgm:pt>
    <dgm:pt modelId="{79A74303-F25A-EC4D-9C6D-14643B0DB2D9}" type="pres">
      <dgm:prSet presAssocID="{18B2A06D-B472-254D-8A32-21ACCB5CBF54}" presName="descendantText" presStyleLbl="alignAccFollowNode1" presStyleIdx="0" presStyleCnt="5" custScaleX="115586">
        <dgm:presLayoutVars>
          <dgm:bulletEnabled val="1"/>
        </dgm:presLayoutVars>
      </dgm:prSet>
      <dgm:spPr/>
    </dgm:pt>
    <dgm:pt modelId="{425CD400-7536-3241-A68D-270F2AEA7556}" type="pres">
      <dgm:prSet presAssocID="{16B21F05-0188-604B-AD9A-CD3AAA3F34FA}" presName="sp" presStyleCnt="0"/>
      <dgm:spPr/>
    </dgm:pt>
    <dgm:pt modelId="{815F2C18-3EC6-7B4C-9BEA-803124BADC30}" type="pres">
      <dgm:prSet presAssocID="{9EB7C87E-47AB-7444-8061-60CC76426548}" presName="linNode" presStyleCnt="0"/>
      <dgm:spPr/>
    </dgm:pt>
    <dgm:pt modelId="{17032798-D267-1E4A-9C4B-1520C0690803}" type="pres">
      <dgm:prSet presAssocID="{9EB7C87E-47AB-7444-8061-60CC76426548}" presName="parentText" presStyleLbl="node1" presStyleIdx="1" presStyleCnt="5" custScaleX="84993">
        <dgm:presLayoutVars>
          <dgm:chMax val="1"/>
          <dgm:bulletEnabled val="1"/>
        </dgm:presLayoutVars>
      </dgm:prSet>
      <dgm:spPr/>
    </dgm:pt>
    <dgm:pt modelId="{02585A10-88D8-1048-B1C9-CBF71902DD2D}" type="pres">
      <dgm:prSet presAssocID="{9EB7C87E-47AB-7444-8061-60CC76426548}" presName="descendantText" presStyleLbl="alignAccFollowNode1" presStyleIdx="1" presStyleCnt="5" custScaleX="115586">
        <dgm:presLayoutVars>
          <dgm:bulletEnabled val="1"/>
        </dgm:presLayoutVars>
      </dgm:prSet>
      <dgm:spPr/>
    </dgm:pt>
    <dgm:pt modelId="{701A2C1B-CB39-5C4F-8B64-A09042776DF7}" type="pres">
      <dgm:prSet presAssocID="{08CE25A0-6D18-BA4D-9DF3-1705F0F4023A}" presName="sp" presStyleCnt="0"/>
      <dgm:spPr/>
    </dgm:pt>
    <dgm:pt modelId="{566B78D4-3B57-584C-A9C6-E057483E83FF}" type="pres">
      <dgm:prSet presAssocID="{4F77A9C6-8558-6E45-BFFC-7E1247A668B0}" presName="linNode" presStyleCnt="0"/>
      <dgm:spPr/>
    </dgm:pt>
    <dgm:pt modelId="{651C1877-A022-1C46-A4E1-9C5F47FAF4B7}" type="pres">
      <dgm:prSet presAssocID="{4F77A9C6-8558-6E45-BFFC-7E1247A668B0}" presName="parentText" presStyleLbl="node1" presStyleIdx="2" presStyleCnt="5" custScaleX="84993">
        <dgm:presLayoutVars>
          <dgm:chMax val="1"/>
          <dgm:bulletEnabled val="1"/>
        </dgm:presLayoutVars>
      </dgm:prSet>
      <dgm:spPr/>
    </dgm:pt>
    <dgm:pt modelId="{902C7803-F2E0-2144-B388-EB81FE37C75C}" type="pres">
      <dgm:prSet presAssocID="{4F77A9C6-8558-6E45-BFFC-7E1247A668B0}" presName="descendantText" presStyleLbl="alignAccFollowNode1" presStyleIdx="2" presStyleCnt="5" custScaleX="115586">
        <dgm:presLayoutVars>
          <dgm:bulletEnabled val="1"/>
        </dgm:presLayoutVars>
      </dgm:prSet>
      <dgm:spPr/>
    </dgm:pt>
    <dgm:pt modelId="{456F1319-F979-8C4B-B70C-96C29CA15826}" type="pres">
      <dgm:prSet presAssocID="{A819BE7C-3127-9C41-9F58-61C42A597E03}" presName="sp" presStyleCnt="0"/>
      <dgm:spPr/>
    </dgm:pt>
    <dgm:pt modelId="{5FB7BED6-0B82-6C44-84E7-4D65BE08CDBE}" type="pres">
      <dgm:prSet presAssocID="{D621E346-3957-C145-A88D-77A7BD8961BD}" presName="linNode" presStyleCnt="0"/>
      <dgm:spPr/>
    </dgm:pt>
    <dgm:pt modelId="{09F99F56-5B06-8E4E-8C6F-34A1C6ADAD8A}" type="pres">
      <dgm:prSet presAssocID="{D621E346-3957-C145-A88D-77A7BD8961BD}" presName="parentText" presStyleLbl="node1" presStyleIdx="3" presStyleCnt="5" custScaleX="84993">
        <dgm:presLayoutVars>
          <dgm:chMax val="1"/>
          <dgm:bulletEnabled val="1"/>
        </dgm:presLayoutVars>
      </dgm:prSet>
      <dgm:spPr/>
    </dgm:pt>
    <dgm:pt modelId="{3C489919-4502-D540-A171-8B594AE39F65}" type="pres">
      <dgm:prSet presAssocID="{D621E346-3957-C145-A88D-77A7BD8961BD}" presName="descendantText" presStyleLbl="alignAccFollowNode1" presStyleIdx="3" presStyleCnt="5" custScaleX="115586">
        <dgm:presLayoutVars>
          <dgm:bulletEnabled val="1"/>
        </dgm:presLayoutVars>
      </dgm:prSet>
      <dgm:spPr/>
    </dgm:pt>
    <dgm:pt modelId="{40FADF68-5458-B849-83A3-9ADBAE022AD6}" type="pres">
      <dgm:prSet presAssocID="{506E6589-5B95-7240-B614-DF28AACBD683}" presName="sp" presStyleCnt="0"/>
      <dgm:spPr/>
    </dgm:pt>
    <dgm:pt modelId="{3EADC377-0EC4-FB4D-BD03-11FD0F3456D0}" type="pres">
      <dgm:prSet presAssocID="{36C0CFBE-8A53-E145-A9B8-05C82C2FB17E}" presName="linNode" presStyleCnt="0"/>
      <dgm:spPr/>
    </dgm:pt>
    <dgm:pt modelId="{05EBD4A2-C9FF-6D4D-AEE4-147ACC7B1C2B}" type="pres">
      <dgm:prSet presAssocID="{36C0CFBE-8A53-E145-A9B8-05C82C2FB17E}" presName="parentText" presStyleLbl="node1" presStyleIdx="4" presStyleCnt="5" custScaleX="84993">
        <dgm:presLayoutVars>
          <dgm:chMax val="1"/>
          <dgm:bulletEnabled val="1"/>
        </dgm:presLayoutVars>
      </dgm:prSet>
      <dgm:spPr/>
    </dgm:pt>
    <dgm:pt modelId="{3E119076-E399-0C4C-9AC9-40FD554ED13F}" type="pres">
      <dgm:prSet presAssocID="{36C0CFBE-8A53-E145-A9B8-05C82C2FB17E}" presName="descendantText" presStyleLbl="alignAccFollowNode1" presStyleIdx="4" presStyleCnt="5" custScaleX="115586">
        <dgm:presLayoutVars>
          <dgm:bulletEnabled val="1"/>
        </dgm:presLayoutVars>
      </dgm:prSet>
      <dgm:spPr/>
    </dgm:pt>
  </dgm:ptLst>
  <dgm:cxnLst>
    <dgm:cxn modelId="{66443804-CF7F-474D-9770-C2DD726BA547}" srcId="{694319C6-51BE-AF40-BE0E-D576404047C4}" destId="{9EB7C87E-47AB-7444-8061-60CC76426548}" srcOrd="1" destOrd="0" parTransId="{8D0A4D7B-06A3-D644-A037-10E993E1E30F}" sibTransId="{08CE25A0-6D18-BA4D-9DF3-1705F0F4023A}"/>
    <dgm:cxn modelId="{443E780C-ABC0-AE45-AFE8-868F160DBA74}" type="presOf" srcId="{4F77A9C6-8558-6E45-BFFC-7E1247A668B0}" destId="{651C1877-A022-1C46-A4E1-9C5F47FAF4B7}" srcOrd="0" destOrd="0" presId="urn:microsoft.com/office/officeart/2005/8/layout/vList5"/>
    <dgm:cxn modelId="{19B5A211-5274-934B-8991-2CE865E4B64E}" srcId="{36C0CFBE-8A53-E145-A9B8-05C82C2FB17E}" destId="{94136400-ABE6-054C-A8D5-01640A9AB0E0}" srcOrd="0" destOrd="0" parTransId="{6E6D9DEC-565E-7F42-8CEA-1590DE379C19}" sibTransId="{19AC9570-3F30-774B-9E4E-45E968A6A98D}"/>
    <dgm:cxn modelId="{E3F9F81A-9DB2-394D-B185-FEE30C7443B5}" type="presOf" srcId="{9EB7C87E-47AB-7444-8061-60CC76426548}" destId="{17032798-D267-1E4A-9C4B-1520C0690803}" srcOrd="0" destOrd="0" presId="urn:microsoft.com/office/officeart/2005/8/layout/vList5"/>
    <dgm:cxn modelId="{E5C77725-DAB9-0B46-9830-B739E5D56CC4}" srcId="{18B2A06D-B472-254D-8A32-21ACCB5CBF54}" destId="{C79E6AA7-3797-214A-BE4F-C67C94E00850}" srcOrd="0" destOrd="0" parTransId="{1B726B21-55AB-A04D-B16D-84EBA383ACE4}" sibTransId="{5F00AF6B-C65F-E449-AAB0-0588C419B014}"/>
    <dgm:cxn modelId="{29FFB331-8AF0-7044-B63B-2C43BB398C51}" srcId="{694319C6-51BE-AF40-BE0E-D576404047C4}" destId="{4F77A9C6-8558-6E45-BFFC-7E1247A668B0}" srcOrd="2" destOrd="0" parTransId="{2DA28929-0465-1A40-B7E4-F6D60D3D15BF}" sibTransId="{A819BE7C-3127-9C41-9F58-61C42A597E03}"/>
    <dgm:cxn modelId="{2C981436-669F-084B-AF81-8298FD12C499}" type="presOf" srcId="{E48D7036-1E8D-5B44-9CA6-CD2F9480AF10}" destId="{3C489919-4502-D540-A171-8B594AE39F65}" srcOrd="0" destOrd="0" presId="urn:microsoft.com/office/officeart/2005/8/layout/vList5"/>
    <dgm:cxn modelId="{78879443-B285-D446-B143-F384A6A47E30}" srcId="{D621E346-3957-C145-A88D-77A7BD8961BD}" destId="{E48D7036-1E8D-5B44-9CA6-CD2F9480AF10}" srcOrd="0" destOrd="0" parTransId="{134EC42A-3D84-A041-826F-D0AFCC93B095}" sibTransId="{D00C89F0-9B1B-2640-9DC0-053B589B0154}"/>
    <dgm:cxn modelId="{C0C6B544-AD9C-ED4A-9B95-B74B66977A3B}" type="presOf" srcId="{694319C6-51BE-AF40-BE0E-D576404047C4}" destId="{D231553F-E4C3-FF4C-AEF4-1F50F41B65B3}" srcOrd="0" destOrd="0" presId="urn:microsoft.com/office/officeart/2005/8/layout/vList5"/>
    <dgm:cxn modelId="{A22A5863-4DDE-3745-9D4C-FF5F63C4B4F8}" srcId="{9EB7C87E-47AB-7444-8061-60CC76426548}" destId="{73A27DAE-E7E3-8345-8381-0E35E3C8BBD7}" srcOrd="0" destOrd="0" parTransId="{2640CE9C-154D-D84F-82CD-9D42DB194CBF}" sibTransId="{7A9A4027-D247-534C-963D-5FD4D2260AC4}"/>
    <dgm:cxn modelId="{AC04EE71-5C57-584A-908F-0E2A92C96339}" type="presOf" srcId="{18B2A06D-B472-254D-8A32-21ACCB5CBF54}" destId="{29EA7BB4-1090-1A4A-BADA-BF334A7AD763}" srcOrd="0" destOrd="0" presId="urn:microsoft.com/office/officeart/2005/8/layout/vList5"/>
    <dgm:cxn modelId="{9B78B380-28A6-944C-B1A2-1D65A52FCD0F}" type="presOf" srcId="{F670DB0E-6D31-CA4A-84EC-58850D403F8D}" destId="{902C7803-F2E0-2144-B388-EB81FE37C75C}" srcOrd="0" destOrd="0" presId="urn:microsoft.com/office/officeart/2005/8/layout/vList5"/>
    <dgm:cxn modelId="{B3E2718B-904D-FF4E-BF6F-640F2361DA52}" type="presOf" srcId="{D621E346-3957-C145-A88D-77A7BD8961BD}" destId="{09F99F56-5B06-8E4E-8C6F-34A1C6ADAD8A}" srcOrd="0" destOrd="0" presId="urn:microsoft.com/office/officeart/2005/8/layout/vList5"/>
    <dgm:cxn modelId="{E9104092-BC17-CA4A-9B17-2314C5A5F303}" type="presOf" srcId="{94136400-ABE6-054C-A8D5-01640A9AB0E0}" destId="{3E119076-E399-0C4C-9AC9-40FD554ED13F}" srcOrd="0" destOrd="0" presId="urn:microsoft.com/office/officeart/2005/8/layout/vList5"/>
    <dgm:cxn modelId="{02AB6199-D756-7D43-9399-7E056BE65F78}" srcId="{694319C6-51BE-AF40-BE0E-D576404047C4}" destId="{18B2A06D-B472-254D-8A32-21ACCB5CBF54}" srcOrd="0" destOrd="0" parTransId="{DC4CC557-8641-2E44-8DC8-DD9BE2C968D1}" sibTransId="{16B21F05-0188-604B-AD9A-CD3AAA3F34FA}"/>
    <dgm:cxn modelId="{5C81349E-DFF6-224F-906B-45536BB52A0E}" type="presOf" srcId="{36C0CFBE-8A53-E145-A9B8-05C82C2FB17E}" destId="{05EBD4A2-C9FF-6D4D-AEE4-147ACC7B1C2B}" srcOrd="0" destOrd="0" presId="urn:microsoft.com/office/officeart/2005/8/layout/vList5"/>
    <dgm:cxn modelId="{27636CA2-5995-7644-B86B-00C7F04C4666}" type="presOf" srcId="{73A27DAE-E7E3-8345-8381-0E35E3C8BBD7}" destId="{02585A10-88D8-1048-B1C9-CBF71902DD2D}" srcOrd="0" destOrd="0" presId="urn:microsoft.com/office/officeart/2005/8/layout/vList5"/>
    <dgm:cxn modelId="{A7E4BBC7-D6A0-FE45-8283-5F5C4B6F5C73}" srcId="{694319C6-51BE-AF40-BE0E-D576404047C4}" destId="{D621E346-3957-C145-A88D-77A7BD8961BD}" srcOrd="3" destOrd="0" parTransId="{C7A25A68-D19B-DE44-9B6E-505A92821AA8}" sibTransId="{506E6589-5B95-7240-B614-DF28AACBD683}"/>
    <dgm:cxn modelId="{6D37FBD3-83AE-D746-971D-1939161F4C0E}" srcId="{4F77A9C6-8558-6E45-BFFC-7E1247A668B0}" destId="{F670DB0E-6D31-CA4A-84EC-58850D403F8D}" srcOrd="0" destOrd="0" parTransId="{355D5ACF-675F-1D42-9336-C86DC18278BF}" sibTransId="{C24EE407-BA02-EE44-B5E6-F0879AA5F8DC}"/>
    <dgm:cxn modelId="{53BE51D8-D4A5-174D-8CD5-60CE009104B3}" srcId="{694319C6-51BE-AF40-BE0E-D576404047C4}" destId="{36C0CFBE-8A53-E145-A9B8-05C82C2FB17E}" srcOrd="4" destOrd="0" parTransId="{402BAE83-F457-9047-96D2-DF6DC674017F}" sibTransId="{CC32B0DA-6CBA-E645-B99B-219A812AF61D}"/>
    <dgm:cxn modelId="{092771F1-D2BE-2E42-B75E-13635470C0AD}" type="presOf" srcId="{C79E6AA7-3797-214A-BE4F-C67C94E00850}" destId="{79A74303-F25A-EC4D-9C6D-14643B0DB2D9}" srcOrd="0" destOrd="0" presId="urn:microsoft.com/office/officeart/2005/8/layout/vList5"/>
    <dgm:cxn modelId="{09A952A7-B6A2-6442-8ACA-8CFD7E31769F}" type="presParOf" srcId="{D231553F-E4C3-FF4C-AEF4-1F50F41B65B3}" destId="{E49AE25A-1B2A-2249-AC13-94DAB9923A86}" srcOrd="0" destOrd="0" presId="urn:microsoft.com/office/officeart/2005/8/layout/vList5"/>
    <dgm:cxn modelId="{E36D4706-0111-6644-91C1-21A617D83A45}" type="presParOf" srcId="{E49AE25A-1B2A-2249-AC13-94DAB9923A86}" destId="{29EA7BB4-1090-1A4A-BADA-BF334A7AD763}" srcOrd="0" destOrd="0" presId="urn:microsoft.com/office/officeart/2005/8/layout/vList5"/>
    <dgm:cxn modelId="{8C5DBF71-77C7-5747-BAC3-216D92CCEF43}" type="presParOf" srcId="{E49AE25A-1B2A-2249-AC13-94DAB9923A86}" destId="{79A74303-F25A-EC4D-9C6D-14643B0DB2D9}" srcOrd="1" destOrd="0" presId="urn:microsoft.com/office/officeart/2005/8/layout/vList5"/>
    <dgm:cxn modelId="{41AFB441-183D-4E47-85CD-3A9E54B5EEF6}" type="presParOf" srcId="{D231553F-E4C3-FF4C-AEF4-1F50F41B65B3}" destId="{425CD400-7536-3241-A68D-270F2AEA7556}" srcOrd="1" destOrd="0" presId="urn:microsoft.com/office/officeart/2005/8/layout/vList5"/>
    <dgm:cxn modelId="{83B4D1CB-D4F2-CA46-B779-8C468152640E}" type="presParOf" srcId="{D231553F-E4C3-FF4C-AEF4-1F50F41B65B3}" destId="{815F2C18-3EC6-7B4C-9BEA-803124BADC30}" srcOrd="2" destOrd="0" presId="urn:microsoft.com/office/officeart/2005/8/layout/vList5"/>
    <dgm:cxn modelId="{4DE83AC4-0703-8C4D-A2DF-C02721AAEDFD}" type="presParOf" srcId="{815F2C18-3EC6-7B4C-9BEA-803124BADC30}" destId="{17032798-D267-1E4A-9C4B-1520C0690803}" srcOrd="0" destOrd="0" presId="urn:microsoft.com/office/officeart/2005/8/layout/vList5"/>
    <dgm:cxn modelId="{737E6412-C3CE-9B4A-A671-6664B7A4538C}" type="presParOf" srcId="{815F2C18-3EC6-7B4C-9BEA-803124BADC30}" destId="{02585A10-88D8-1048-B1C9-CBF71902DD2D}" srcOrd="1" destOrd="0" presId="urn:microsoft.com/office/officeart/2005/8/layout/vList5"/>
    <dgm:cxn modelId="{30FAC86A-4A3E-F247-BEB7-687CFC31C68B}" type="presParOf" srcId="{D231553F-E4C3-FF4C-AEF4-1F50F41B65B3}" destId="{701A2C1B-CB39-5C4F-8B64-A09042776DF7}" srcOrd="3" destOrd="0" presId="urn:microsoft.com/office/officeart/2005/8/layout/vList5"/>
    <dgm:cxn modelId="{4A454042-0368-B04D-A32C-F557DEFE286C}" type="presParOf" srcId="{D231553F-E4C3-FF4C-AEF4-1F50F41B65B3}" destId="{566B78D4-3B57-584C-A9C6-E057483E83FF}" srcOrd="4" destOrd="0" presId="urn:microsoft.com/office/officeart/2005/8/layout/vList5"/>
    <dgm:cxn modelId="{0D45150B-1BB8-D641-B227-5B290A06D33B}" type="presParOf" srcId="{566B78D4-3B57-584C-A9C6-E057483E83FF}" destId="{651C1877-A022-1C46-A4E1-9C5F47FAF4B7}" srcOrd="0" destOrd="0" presId="urn:microsoft.com/office/officeart/2005/8/layout/vList5"/>
    <dgm:cxn modelId="{B8505B08-FDD9-0742-97C2-D75D16BB6AD6}" type="presParOf" srcId="{566B78D4-3B57-584C-A9C6-E057483E83FF}" destId="{902C7803-F2E0-2144-B388-EB81FE37C75C}" srcOrd="1" destOrd="0" presId="urn:microsoft.com/office/officeart/2005/8/layout/vList5"/>
    <dgm:cxn modelId="{0258E938-4949-4547-A02D-4AD8A270D0EA}" type="presParOf" srcId="{D231553F-E4C3-FF4C-AEF4-1F50F41B65B3}" destId="{456F1319-F979-8C4B-B70C-96C29CA15826}" srcOrd="5" destOrd="0" presId="urn:microsoft.com/office/officeart/2005/8/layout/vList5"/>
    <dgm:cxn modelId="{F1B3068D-5CE2-6A49-BA9D-9E8EC847B630}" type="presParOf" srcId="{D231553F-E4C3-FF4C-AEF4-1F50F41B65B3}" destId="{5FB7BED6-0B82-6C44-84E7-4D65BE08CDBE}" srcOrd="6" destOrd="0" presId="urn:microsoft.com/office/officeart/2005/8/layout/vList5"/>
    <dgm:cxn modelId="{23EAA825-77D9-9846-A98B-019BD2F2571C}" type="presParOf" srcId="{5FB7BED6-0B82-6C44-84E7-4D65BE08CDBE}" destId="{09F99F56-5B06-8E4E-8C6F-34A1C6ADAD8A}" srcOrd="0" destOrd="0" presId="urn:microsoft.com/office/officeart/2005/8/layout/vList5"/>
    <dgm:cxn modelId="{60B58DA4-21BB-8C4D-9ECC-F86D8F763F18}" type="presParOf" srcId="{5FB7BED6-0B82-6C44-84E7-4D65BE08CDBE}" destId="{3C489919-4502-D540-A171-8B594AE39F65}" srcOrd="1" destOrd="0" presId="urn:microsoft.com/office/officeart/2005/8/layout/vList5"/>
    <dgm:cxn modelId="{B4AE2DDB-635D-7B4D-A360-E726CEE4BA0B}" type="presParOf" srcId="{D231553F-E4C3-FF4C-AEF4-1F50F41B65B3}" destId="{40FADF68-5458-B849-83A3-9ADBAE022AD6}" srcOrd="7" destOrd="0" presId="urn:microsoft.com/office/officeart/2005/8/layout/vList5"/>
    <dgm:cxn modelId="{D8902D99-39B7-9741-8D91-FA2F4B77FB7E}" type="presParOf" srcId="{D231553F-E4C3-FF4C-AEF4-1F50F41B65B3}" destId="{3EADC377-0EC4-FB4D-BD03-11FD0F3456D0}" srcOrd="8" destOrd="0" presId="urn:microsoft.com/office/officeart/2005/8/layout/vList5"/>
    <dgm:cxn modelId="{EADE3A89-3B98-5C4A-B3D1-28BE2C503F31}" type="presParOf" srcId="{3EADC377-0EC4-FB4D-BD03-11FD0F3456D0}" destId="{05EBD4A2-C9FF-6D4D-AEE4-147ACC7B1C2B}" srcOrd="0" destOrd="0" presId="urn:microsoft.com/office/officeart/2005/8/layout/vList5"/>
    <dgm:cxn modelId="{32DA7DD5-2116-094C-8BE7-9A6FC89D2427}" type="presParOf" srcId="{3EADC377-0EC4-FB4D-BD03-11FD0F3456D0}" destId="{3E119076-E399-0C4C-9AC9-40FD554ED13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CEDE8AD7-48F3-0F42-89F1-C48F7500C959}" type="doc">
      <dgm:prSet loTypeId="urn:microsoft.com/office/officeart/2005/8/layout/defaul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D5C9DDC-720A-374E-9811-CFF63ADC478C}">
      <dgm:prSet phldrT="[Text]" custT="1"/>
      <dgm:spPr>
        <a:noFill/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Does hotspot policing work outside big cities?</a:t>
          </a:r>
        </a:p>
      </dgm:t>
    </dgm:pt>
    <dgm:pt modelId="{1204BC17-BB9C-B443-A0F2-2F7D3BE2F237}" type="parTrans" cxnId="{3A725DAD-A17D-094F-B5C0-DA23B1B65A8F}">
      <dgm:prSet/>
      <dgm:spPr/>
      <dgm:t>
        <a:bodyPr/>
        <a:lstStyle/>
        <a:p>
          <a:endParaRPr lang="en-US"/>
        </a:p>
      </dgm:t>
    </dgm:pt>
    <dgm:pt modelId="{5986501D-25C9-E846-8DD4-9D7A1004C7EA}" type="sibTrans" cxnId="{3A725DAD-A17D-094F-B5C0-DA23B1B65A8F}">
      <dgm:prSet/>
      <dgm:spPr/>
      <dgm:t>
        <a:bodyPr/>
        <a:lstStyle/>
        <a:p>
          <a:endParaRPr lang="en-US"/>
        </a:p>
      </dgm:t>
    </dgm:pt>
    <dgm:pt modelId="{0F17C555-3C91-444F-A88B-0FD4D5CC1E15}">
      <dgm:prSet phldrT="[Text]" custT="1"/>
      <dgm:spPr>
        <a:noFill/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What are the long-term effects?</a:t>
          </a:r>
        </a:p>
      </dgm:t>
    </dgm:pt>
    <dgm:pt modelId="{E70F330B-1283-714E-8375-865D05F267F9}" type="parTrans" cxnId="{E1C0BBF6-7546-C947-BBFC-B5D09EC1EC05}">
      <dgm:prSet/>
      <dgm:spPr/>
      <dgm:t>
        <a:bodyPr/>
        <a:lstStyle/>
        <a:p>
          <a:endParaRPr lang="en-US"/>
        </a:p>
      </dgm:t>
    </dgm:pt>
    <dgm:pt modelId="{3179D741-6A55-6F47-AE84-9123819E7612}" type="sibTrans" cxnId="{E1C0BBF6-7546-C947-BBFC-B5D09EC1EC05}">
      <dgm:prSet/>
      <dgm:spPr/>
      <dgm:t>
        <a:bodyPr/>
        <a:lstStyle/>
        <a:p>
          <a:endParaRPr lang="en-US"/>
        </a:p>
      </dgm:t>
    </dgm:pt>
    <dgm:pt modelId="{E34FB795-1F83-4145-9190-95A391F80343}">
      <dgm:prSet phldrT="[Text]" custT="1"/>
      <dgm:spPr>
        <a:noFill/>
        <a:ln w="38100">
          <a:solidFill>
            <a:schemeClr val="tx2"/>
          </a:solidFill>
        </a:ln>
      </dgm:spPr>
      <dgm:t>
        <a:bodyPr/>
        <a:lstStyle/>
        <a:p>
          <a:r>
            <a:rPr lang="en-US" sz="2400" dirty="0">
              <a:solidFill>
                <a:schemeClr val="tx1"/>
              </a:solidFill>
            </a:rPr>
            <a:t>Is hotspot policing good value?</a:t>
          </a:r>
        </a:p>
      </dgm:t>
    </dgm:pt>
    <dgm:pt modelId="{EA2F301A-BFAF-8A4F-A8AE-8C9E120D7593}" type="parTrans" cxnId="{7326093C-47AB-E847-8DE1-09137BFC8787}">
      <dgm:prSet/>
      <dgm:spPr/>
      <dgm:t>
        <a:bodyPr/>
        <a:lstStyle/>
        <a:p>
          <a:endParaRPr lang="en-US"/>
        </a:p>
      </dgm:t>
    </dgm:pt>
    <dgm:pt modelId="{0857789B-0F4F-F342-AB5D-1EC1727C9180}" type="sibTrans" cxnId="{7326093C-47AB-E847-8DE1-09137BFC8787}">
      <dgm:prSet/>
      <dgm:spPr/>
      <dgm:t>
        <a:bodyPr/>
        <a:lstStyle/>
        <a:p>
          <a:endParaRPr lang="en-US"/>
        </a:p>
      </dgm:t>
    </dgm:pt>
    <dgm:pt modelId="{E29391C5-8040-6744-BDBF-6CC214B32797}" type="pres">
      <dgm:prSet presAssocID="{CEDE8AD7-48F3-0F42-89F1-C48F7500C959}" presName="diagram" presStyleCnt="0">
        <dgm:presLayoutVars>
          <dgm:dir/>
          <dgm:resizeHandles val="exact"/>
        </dgm:presLayoutVars>
      </dgm:prSet>
      <dgm:spPr/>
    </dgm:pt>
    <dgm:pt modelId="{1DF48A93-2844-E846-BAB4-820814DB7917}" type="pres">
      <dgm:prSet presAssocID="{FD5C9DDC-720A-374E-9811-CFF63ADC478C}" presName="node" presStyleLbl="node1" presStyleIdx="0" presStyleCnt="3">
        <dgm:presLayoutVars>
          <dgm:bulletEnabled val="1"/>
        </dgm:presLayoutVars>
      </dgm:prSet>
      <dgm:spPr/>
    </dgm:pt>
    <dgm:pt modelId="{29257383-8988-E34A-8CE2-E94BE0A96A5D}" type="pres">
      <dgm:prSet presAssocID="{5986501D-25C9-E846-8DD4-9D7A1004C7EA}" presName="sibTrans" presStyleCnt="0"/>
      <dgm:spPr/>
    </dgm:pt>
    <dgm:pt modelId="{4229DCB9-D203-E646-85D7-1EDE776F7D9C}" type="pres">
      <dgm:prSet presAssocID="{0F17C555-3C91-444F-A88B-0FD4D5CC1E15}" presName="node" presStyleLbl="node1" presStyleIdx="1" presStyleCnt="3">
        <dgm:presLayoutVars>
          <dgm:bulletEnabled val="1"/>
        </dgm:presLayoutVars>
      </dgm:prSet>
      <dgm:spPr/>
    </dgm:pt>
    <dgm:pt modelId="{EFCEF38D-388C-A243-B448-283AED03F387}" type="pres">
      <dgm:prSet presAssocID="{3179D741-6A55-6F47-AE84-9123819E7612}" presName="sibTrans" presStyleCnt="0"/>
      <dgm:spPr/>
    </dgm:pt>
    <dgm:pt modelId="{07875FAB-9DCF-CB47-9550-1F2D812D9871}" type="pres">
      <dgm:prSet presAssocID="{E34FB795-1F83-4145-9190-95A391F80343}" presName="node" presStyleLbl="node1" presStyleIdx="2" presStyleCnt="3">
        <dgm:presLayoutVars>
          <dgm:bulletEnabled val="1"/>
        </dgm:presLayoutVars>
      </dgm:prSet>
      <dgm:spPr/>
    </dgm:pt>
  </dgm:ptLst>
  <dgm:cxnLst>
    <dgm:cxn modelId="{7326093C-47AB-E847-8DE1-09137BFC8787}" srcId="{CEDE8AD7-48F3-0F42-89F1-C48F7500C959}" destId="{E34FB795-1F83-4145-9190-95A391F80343}" srcOrd="2" destOrd="0" parTransId="{EA2F301A-BFAF-8A4F-A8AE-8C9E120D7593}" sibTransId="{0857789B-0F4F-F342-AB5D-1EC1727C9180}"/>
    <dgm:cxn modelId="{9ABAC63E-9720-C448-9B4A-A055C784EC87}" type="presOf" srcId="{FD5C9DDC-720A-374E-9811-CFF63ADC478C}" destId="{1DF48A93-2844-E846-BAB4-820814DB7917}" srcOrd="0" destOrd="0" presId="urn:microsoft.com/office/officeart/2005/8/layout/default"/>
    <dgm:cxn modelId="{BDD9CB5F-8986-A94B-9BAE-5E671C2766A1}" type="presOf" srcId="{0F17C555-3C91-444F-A88B-0FD4D5CC1E15}" destId="{4229DCB9-D203-E646-85D7-1EDE776F7D9C}" srcOrd="0" destOrd="0" presId="urn:microsoft.com/office/officeart/2005/8/layout/default"/>
    <dgm:cxn modelId="{589A7968-7A13-2A48-8522-68803D1EEA29}" type="presOf" srcId="{CEDE8AD7-48F3-0F42-89F1-C48F7500C959}" destId="{E29391C5-8040-6744-BDBF-6CC214B32797}" srcOrd="0" destOrd="0" presId="urn:microsoft.com/office/officeart/2005/8/layout/default"/>
    <dgm:cxn modelId="{3A725DAD-A17D-094F-B5C0-DA23B1B65A8F}" srcId="{CEDE8AD7-48F3-0F42-89F1-C48F7500C959}" destId="{FD5C9DDC-720A-374E-9811-CFF63ADC478C}" srcOrd="0" destOrd="0" parTransId="{1204BC17-BB9C-B443-A0F2-2F7D3BE2F237}" sibTransId="{5986501D-25C9-E846-8DD4-9D7A1004C7EA}"/>
    <dgm:cxn modelId="{B38FB8B1-2A97-4A4D-B1BF-1058B17D149E}" type="presOf" srcId="{E34FB795-1F83-4145-9190-95A391F80343}" destId="{07875FAB-9DCF-CB47-9550-1F2D812D9871}" srcOrd="0" destOrd="0" presId="urn:microsoft.com/office/officeart/2005/8/layout/default"/>
    <dgm:cxn modelId="{E1C0BBF6-7546-C947-BBFC-B5D09EC1EC05}" srcId="{CEDE8AD7-48F3-0F42-89F1-C48F7500C959}" destId="{0F17C555-3C91-444F-A88B-0FD4D5CC1E15}" srcOrd="1" destOrd="0" parTransId="{E70F330B-1283-714E-8375-865D05F267F9}" sibTransId="{3179D741-6A55-6F47-AE84-9123819E7612}"/>
    <dgm:cxn modelId="{D4C2F8BA-01CF-0B4E-9310-43E21EC91A0F}" type="presParOf" srcId="{E29391C5-8040-6744-BDBF-6CC214B32797}" destId="{1DF48A93-2844-E846-BAB4-820814DB7917}" srcOrd="0" destOrd="0" presId="urn:microsoft.com/office/officeart/2005/8/layout/default"/>
    <dgm:cxn modelId="{ABD275D0-0C48-0948-9FF7-A5644A2AB9A7}" type="presParOf" srcId="{E29391C5-8040-6744-BDBF-6CC214B32797}" destId="{29257383-8988-E34A-8CE2-E94BE0A96A5D}" srcOrd="1" destOrd="0" presId="urn:microsoft.com/office/officeart/2005/8/layout/default"/>
    <dgm:cxn modelId="{DEA84D95-E8E4-1C4A-8795-7C24C89CF11E}" type="presParOf" srcId="{E29391C5-8040-6744-BDBF-6CC214B32797}" destId="{4229DCB9-D203-E646-85D7-1EDE776F7D9C}" srcOrd="2" destOrd="0" presId="urn:microsoft.com/office/officeart/2005/8/layout/default"/>
    <dgm:cxn modelId="{47A8D6C6-8ABE-1544-A212-8ED3A6A7CB89}" type="presParOf" srcId="{E29391C5-8040-6744-BDBF-6CC214B32797}" destId="{EFCEF38D-388C-A243-B448-283AED03F387}" srcOrd="3" destOrd="0" presId="urn:microsoft.com/office/officeart/2005/8/layout/default"/>
    <dgm:cxn modelId="{52C12746-501B-7449-B03F-776A89837122}" type="presParOf" srcId="{E29391C5-8040-6744-BDBF-6CC214B32797}" destId="{07875FAB-9DCF-CB47-9550-1F2D812D9871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998C3B-7145-744F-9947-5CB935386EA8}">
      <dsp:nvSpPr>
        <dsp:cNvPr id="0" name=""/>
        <dsp:cNvSpPr/>
      </dsp:nvSpPr>
      <dsp:spPr>
        <a:xfrm>
          <a:off x="0" y="132743"/>
          <a:ext cx="2632273" cy="2417832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“proactive”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2–3 times normal level of patrol</a:t>
          </a:r>
          <a:endParaRPr lang="en-US" sz="2400" kern="1200" dirty="0"/>
        </a:p>
      </dsp:txBody>
      <dsp:txXfrm>
        <a:off x="0" y="132743"/>
        <a:ext cx="2632273" cy="2417832"/>
      </dsp:txXfrm>
    </dsp:sp>
    <dsp:sp modelId="{39189114-11B8-7A4B-99E4-9181D05601D8}">
      <dsp:nvSpPr>
        <dsp:cNvPr id="0" name=""/>
        <dsp:cNvSpPr/>
      </dsp:nvSpPr>
      <dsp:spPr>
        <a:xfrm>
          <a:off x="2895500" y="132743"/>
          <a:ext cx="2632273" cy="2417832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b="1" kern="1200" dirty="0"/>
            <a:t>“control”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dirty="0"/>
            <a:t>normal level </a:t>
          </a:r>
          <a:br>
            <a:rPr lang="en-GB" sz="2400" kern="1200" dirty="0"/>
          </a:br>
          <a:r>
            <a:rPr lang="en-GB" sz="2400" kern="1200" dirty="0"/>
            <a:t>of patrol</a:t>
          </a:r>
          <a:endParaRPr lang="en-US" sz="2400" kern="1200" dirty="0"/>
        </a:p>
      </dsp:txBody>
      <dsp:txXfrm>
        <a:off x="2895500" y="132743"/>
        <a:ext cx="2632273" cy="2417832"/>
      </dsp:txXfrm>
    </dsp:sp>
    <dsp:sp modelId="{9ABF4C9E-4F59-8A4C-A8D2-655AE5D3DFE1}">
      <dsp:nvSpPr>
        <dsp:cNvPr id="0" name=""/>
        <dsp:cNvSpPr/>
      </dsp:nvSpPr>
      <dsp:spPr>
        <a:xfrm>
          <a:off x="5791001" y="132743"/>
          <a:ext cx="2632273" cy="2417832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/>
            <a:t>“reactive”</a:t>
          </a: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emergency response only</a:t>
          </a:r>
        </a:p>
      </dsp:txBody>
      <dsp:txXfrm>
        <a:off x="5791001" y="132743"/>
        <a:ext cx="2632273" cy="24178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F62F79-DEF9-DE4C-B1B9-4F59C43A1C11}">
      <dsp:nvSpPr>
        <dsp:cNvPr id="0" name=""/>
        <dsp:cNvSpPr/>
      </dsp:nvSpPr>
      <dsp:spPr>
        <a:xfrm>
          <a:off x="0" y="371002"/>
          <a:ext cx="2632273" cy="1579364"/>
        </a:xfrm>
        <a:prstGeom prst="rect">
          <a:avLst/>
        </a:prstGeom>
        <a:solidFill>
          <a:schemeClr val="bg1"/>
        </a:solidFill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no change in recorded crime</a:t>
          </a:r>
        </a:p>
      </dsp:txBody>
      <dsp:txXfrm>
        <a:off x="0" y="371002"/>
        <a:ext cx="2632273" cy="1579364"/>
      </dsp:txXfrm>
    </dsp:sp>
    <dsp:sp modelId="{9DED03AD-4CB9-7444-9A8C-87A976E6AB47}">
      <dsp:nvSpPr>
        <dsp:cNvPr id="0" name=""/>
        <dsp:cNvSpPr/>
      </dsp:nvSpPr>
      <dsp:spPr>
        <a:xfrm>
          <a:off x="2895500" y="371002"/>
          <a:ext cx="2632273" cy="1579364"/>
        </a:xfrm>
        <a:prstGeom prst="rect">
          <a:avLst/>
        </a:prstGeom>
        <a:solidFill>
          <a:schemeClr val="bg1"/>
        </a:solidFill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no change in </a:t>
          </a:r>
          <a:br>
            <a:rPr lang="en-US" sz="2400" kern="1200" dirty="0">
              <a:solidFill>
                <a:schemeClr val="tx1"/>
              </a:solidFill>
            </a:rPr>
          </a:br>
          <a:r>
            <a:rPr lang="en-US" sz="2400" kern="1200" dirty="0">
              <a:solidFill>
                <a:schemeClr val="tx1"/>
              </a:solidFill>
            </a:rPr>
            <a:t>fear of crime</a:t>
          </a:r>
        </a:p>
      </dsp:txBody>
      <dsp:txXfrm>
        <a:off x="2895500" y="371002"/>
        <a:ext cx="2632273" cy="1579364"/>
      </dsp:txXfrm>
    </dsp:sp>
    <dsp:sp modelId="{F75F75C8-B40F-3C4B-88ED-C52D26DDE1B4}">
      <dsp:nvSpPr>
        <dsp:cNvPr id="0" name=""/>
        <dsp:cNvSpPr/>
      </dsp:nvSpPr>
      <dsp:spPr>
        <a:xfrm>
          <a:off x="5791001" y="371002"/>
          <a:ext cx="2632273" cy="1579364"/>
        </a:xfrm>
        <a:prstGeom prst="rect">
          <a:avLst/>
        </a:prstGeom>
        <a:solidFill>
          <a:schemeClr val="bg1"/>
        </a:solidFill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no change in perceptions </a:t>
          </a:r>
          <a:br>
            <a:rPr lang="en-US" sz="2400" kern="1200" dirty="0">
              <a:solidFill>
                <a:schemeClr val="tx1"/>
              </a:solidFill>
            </a:rPr>
          </a:br>
          <a:r>
            <a:rPr lang="en-US" sz="2400" kern="1200" dirty="0">
              <a:solidFill>
                <a:schemeClr val="tx1"/>
              </a:solidFill>
            </a:rPr>
            <a:t>of police</a:t>
          </a:r>
        </a:p>
      </dsp:txBody>
      <dsp:txXfrm>
        <a:off x="5791001" y="371002"/>
        <a:ext cx="2632273" cy="157936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3687E3-2CFC-C847-978F-6C1D5E2CEC92}">
      <dsp:nvSpPr>
        <dsp:cNvPr id="0" name=""/>
        <dsp:cNvSpPr/>
      </dsp:nvSpPr>
      <dsp:spPr>
        <a:xfrm>
          <a:off x="1028" y="433681"/>
          <a:ext cx="4010104" cy="2406062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Randomised</a:t>
          </a:r>
          <a:r>
            <a:rPr lang="en-US" sz="2400" kern="1200" dirty="0"/>
            <a:t> </a:t>
          </a:r>
          <a:br>
            <a:rPr lang="en-US" sz="2400" kern="1200" dirty="0"/>
          </a:br>
          <a:r>
            <a:rPr lang="en-US" sz="2400" kern="1200" dirty="0"/>
            <a:t>controlled trials</a:t>
          </a:r>
        </a:p>
      </dsp:txBody>
      <dsp:txXfrm>
        <a:off x="1028" y="433681"/>
        <a:ext cx="4010104" cy="2406062"/>
      </dsp:txXfrm>
    </dsp:sp>
    <dsp:sp modelId="{A75C8907-2F06-DC45-B181-C52E0A0E153F}">
      <dsp:nvSpPr>
        <dsp:cNvPr id="0" name=""/>
        <dsp:cNvSpPr/>
      </dsp:nvSpPr>
      <dsp:spPr>
        <a:xfrm>
          <a:off x="4412142" y="433681"/>
          <a:ext cx="4010104" cy="2406062"/>
        </a:xfrm>
        <a:prstGeom prst="rect">
          <a:avLst/>
        </a:prstGeom>
        <a:solidFill>
          <a:schemeClr val="tx2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Quasi-experimental </a:t>
          </a:r>
          <a:br>
            <a:rPr lang="en-US" sz="2400" kern="1200" dirty="0"/>
          </a:br>
          <a:r>
            <a:rPr lang="en-US" sz="2400" kern="1200" dirty="0"/>
            <a:t>designs</a:t>
          </a:r>
        </a:p>
      </dsp:txBody>
      <dsp:txXfrm>
        <a:off x="4412142" y="433681"/>
        <a:ext cx="4010104" cy="240606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A74303-F25A-EC4D-9C6D-14643B0DB2D9}">
      <dsp:nvSpPr>
        <dsp:cNvPr id="0" name=""/>
        <dsp:cNvSpPr/>
      </dsp:nvSpPr>
      <dsp:spPr>
        <a:xfrm rot="5400000">
          <a:off x="4348434" y="-2150622"/>
          <a:ext cx="645666" cy="5112019"/>
        </a:xfrm>
        <a:prstGeom prst="round2SameRect">
          <a:avLst/>
        </a:prstGeom>
        <a:noFill/>
        <a:ln w="25400" cap="flat" cmpd="sng" algn="ctr">
          <a:solidFill>
            <a:schemeClr val="tx2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kern="1200" dirty="0"/>
            <a:t>displacement outweighs intervention effect</a:t>
          </a:r>
        </a:p>
      </dsp:txBody>
      <dsp:txXfrm rot="-5400000">
        <a:off x="2115258" y="114073"/>
        <a:ext cx="5080500" cy="582628"/>
      </dsp:txXfrm>
    </dsp:sp>
    <dsp:sp modelId="{29EA7BB4-1090-1A4A-BADA-BF334A7AD763}">
      <dsp:nvSpPr>
        <dsp:cNvPr id="0" name=""/>
        <dsp:cNvSpPr/>
      </dsp:nvSpPr>
      <dsp:spPr>
        <a:xfrm>
          <a:off x="829" y="1845"/>
          <a:ext cx="2114428" cy="807083"/>
        </a:xfrm>
        <a:prstGeom prst="roundRect">
          <a:avLst/>
        </a:prstGeom>
        <a:solidFill>
          <a:schemeClr val="tx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Malign displacement</a:t>
          </a:r>
        </a:p>
      </dsp:txBody>
      <dsp:txXfrm>
        <a:off x="40228" y="41244"/>
        <a:ext cx="2035630" cy="728285"/>
      </dsp:txXfrm>
    </dsp:sp>
    <dsp:sp modelId="{02585A10-88D8-1048-B1C9-CBF71902DD2D}">
      <dsp:nvSpPr>
        <dsp:cNvPr id="0" name=""/>
        <dsp:cNvSpPr/>
      </dsp:nvSpPr>
      <dsp:spPr>
        <a:xfrm rot="5400000">
          <a:off x="4348434" y="-1303184"/>
          <a:ext cx="645666" cy="5112019"/>
        </a:xfrm>
        <a:prstGeom prst="round2SameRect">
          <a:avLst/>
        </a:prstGeom>
        <a:noFill/>
        <a:ln w="25400" cap="flat" cmpd="sng" algn="ctr">
          <a:solidFill>
            <a:schemeClr val="tx2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kern="1200" dirty="0"/>
            <a:t>displacement erodes intervention effect</a:t>
          </a:r>
        </a:p>
      </dsp:txBody>
      <dsp:txXfrm rot="-5400000">
        <a:off x="2115258" y="961511"/>
        <a:ext cx="5080500" cy="582628"/>
      </dsp:txXfrm>
    </dsp:sp>
    <dsp:sp modelId="{17032798-D267-1E4A-9C4B-1520C0690803}">
      <dsp:nvSpPr>
        <dsp:cNvPr id="0" name=""/>
        <dsp:cNvSpPr/>
      </dsp:nvSpPr>
      <dsp:spPr>
        <a:xfrm>
          <a:off x="829" y="849283"/>
          <a:ext cx="2114428" cy="807083"/>
        </a:xfrm>
        <a:prstGeom prst="roundRect">
          <a:avLst/>
        </a:prstGeom>
        <a:solidFill>
          <a:schemeClr val="tx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Benign displacement</a:t>
          </a:r>
        </a:p>
      </dsp:txBody>
      <dsp:txXfrm>
        <a:off x="40228" y="888682"/>
        <a:ext cx="2035630" cy="728285"/>
      </dsp:txXfrm>
    </dsp:sp>
    <dsp:sp modelId="{902C7803-F2E0-2144-B388-EB81FE37C75C}">
      <dsp:nvSpPr>
        <dsp:cNvPr id="0" name=""/>
        <dsp:cNvSpPr/>
      </dsp:nvSpPr>
      <dsp:spPr>
        <a:xfrm rot="5400000">
          <a:off x="4348434" y="-455747"/>
          <a:ext cx="645666" cy="5112019"/>
        </a:xfrm>
        <a:prstGeom prst="round2SameRect">
          <a:avLst/>
        </a:prstGeom>
        <a:noFill/>
        <a:ln w="25400" cap="flat" cmpd="sng" algn="ctr">
          <a:solidFill>
            <a:schemeClr val="tx2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kern="1200" dirty="0"/>
            <a:t>no effect </a:t>
          </a:r>
          <a:r>
            <a:rPr lang="en-US" sz="1800" kern="1200"/>
            <a:t>on intervention</a:t>
          </a:r>
          <a:endParaRPr lang="en-US" sz="1800" kern="1200" dirty="0"/>
        </a:p>
      </dsp:txBody>
      <dsp:txXfrm rot="-5400000">
        <a:off x="2115258" y="1808948"/>
        <a:ext cx="5080500" cy="582628"/>
      </dsp:txXfrm>
    </dsp:sp>
    <dsp:sp modelId="{651C1877-A022-1C46-A4E1-9C5F47FAF4B7}">
      <dsp:nvSpPr>
        <dsp:cNvPr id="0" name=""/>
        <dsp:cNvSpPr/>
      </dsp:nvSpPr>
      <dsp:spPr>
        <a:xfrm>
          <a:off x="829" y="1696720"/>
          <a:ext cx="2114428" cy="807083"/>
        </a:xfrm>
        <a:prstGeom prst="roundRect">
          <a:avLst/>
        </a:prstGeom>
        <a:solidFill>
          <a:schemeClr val="tx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 displacement </a:t>
          </a:r>
          <a:br>
            <a:rPr lang="en-US" sz="1800" kern="1200" dirty="0"/>
          </a:br>
          <a:r>
            <a:rPr lang="en-US" sz="1800" kern="1200" dirty="0"/>
            <a:t>or diffusion</a:t>
          </a:r>
        </a:p>
      </dsp:txBody>
      <dsp:txXfrm>
        <a:off x="40228" y="1736119"/>
        <a:ext cx="2035630" cy="728285"/>
      </dsp:txXfrm>
    </dsp:sp>
    <dsp:sp modelId="{3C489919-4502-D540-A171-8B594AE39F65}">
      <dsp:nvSpPr>
        <dsp:cNvPr id="0" name=""/>
        <dsp:cNvSpPr/>
      </dsp:nvSpPr>
      <dsp:spPr>
        <a:xfrm rot="5400000">
          <a:off x="4348434" y="391690"/>
          <a:ext cx="645666" cy="5112019"/>
        </a:xfrm>
        <a:prstGeom prst="round2SameRect">
          <a:avLst/>
        </a:prstGeom>
        <a:noFill/>
        <a:ln w="25400" cap="flat" cmpd="sng" algn="ctr">
          <a:solidFill>
            <a:schemeClr val="tx2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kern="1200" dirty="0"/>
            <a:t>diffusion amplifies intervention effect</a:t>
          </a:r>
        </a:p>
      </dsp:txBody>
      <dsp:txXfrm rot="-5400000">
        <a:off x="2115258" y="2656386"/>
        <a:ext cx="5080500" cy="582628"/>
      </dsp:txXfrm>
    </dsp:sp>
    <dsp:sp modelId="{09F99F56-5B06-8E4E-8C6F-34A1C6ADAD8A}">
      <dsp:nvSpPr>
        <dsp:cNvPr id="0" name=""/>
        <dsp:cNvSpPr/>
      </dsp:nvSpPr>
      <dsp:spPr>
        <a:xfrm>
          <a:off x="829" y="2544158"/>
          <a:ext cx="2114428" cy="807083"/>
        </a:xfrm>
        <a:prstGeom prst="roundRect">
          <a:avLst/>
        </a:prstGeom>
        <a:solidFill>
          <a:schemeClr val="tx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Some diffusion</a:t>
          </a:r>
        </a:p>
      </dsp:txBody>
      <dsp:txXfrm>
        <a:off x="40228" y="2583557"/>
        <a:ext cx="2035630" cy="728285"/>
      </dsp:txXfrm>
    </dsp:sp>
    <dsp:sp modelId="{3E119076-E399-0C4C-9AC9-40FD554ED13F}">
      <dsp:nvSpPr>
        <dsp:cNvPr id="0" name=""/>
        <dsp:cNvSpPr/>
      </dsp:nvSpPr>
      <dsp:spPr>
        <a:xfrm rot="5400000">
          <a:off x="4348434" y="1239127"/>
          <a:ext cx="645666" cy="5112019"/>
        </a:xfrm>
        <a:prstGeom prst="round2SameRect">
          <a:avLst/>
        </a:prstGeom>
        <a:noFill/>
        <a:ln w="25400" cap="flat" cmpd="sng" algn="ctr">
          <a:solidFill>
            <a:schemeClr val="tx2"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800" kern="1200" dirty="0"/>
            <a:t>diffusion surpasses intervention effect</a:t>
          </a:r>
        </a:p>
      </dsp:txBody>
      <dsp:txXfrm rot="-5400000">
        <a:off x="2115258" y="3503823"/>
        <a:ext cx="5080500" cy="582628"/>
      </dsp:txXfrm>
    </dsp:sp>
    <dsp:sp modelId="{05EBD4A2-C9FF-6D4D-AEE4-147ACC7B1C2B}">
      <dsp:nvSpPr>
        <dsp:cNvPr id="0" name=""/>
        <dsp:cNvSpPr/>
      </dsp:nvSpPr>
      <dsp:spPr>
        <a:xfrm>
          <a:off x="829" y="3391595"/>
          <a:ext cx="2114428" cy="807083"/>
        </a:xfrm>
        <a:prstGeom prst="roundRect">
          <a:avLst/>
        </a:prstGeom>
        <a:solidFill>
          <a:schemeClr val="tx2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Substantial diffusion</a:t>
          </a:r>
        </a:p>
      </dsp:txBody>
      <dsp:txXfrm>
        <a:off x="40228" y="3430994"/>
        <a:ext cx="2035630" cy="72828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F48A93-2844-E846-BAB4-820814DB7917}">
      <dsp:nvSpPr>
        <dsp:cNvPr id="0" name=""/>
        <dsp:cNvSpPr/>
      </dsp:nvSpPr>
      <dsp:spPr>
        <a:xfrm>
          <a:off x="0" y="847030"/>
          <a:ext cx="2632273" cy="1579364"/>
        </a:xfrm>
        <a:prstGeom prst="rect">
          <a:avLst/>
        </a:prstGeom>
        <a:noFill/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Does hotspot policing work outside big cities?</a:t>
          </a:r>
        </a:p>
      </dsp:txBody>
      <dsp:txXfrm>
        <a:off x="0" y="847030"/>
        <a:ext cx="2632273" cy="1579364"/>
      </dsp:txXfrm>
    </dsp:sp>
    <dsp:sp modelId="{4229DCB9-D203-E646-85D7-1EDE776F7D9C}">
      <dsp:nvSpPr>
        <dsp:cNvPr id="0" name=""/>
        <dsp:cNvSpPr/>
      </dsp:nvSpPr>
      <dsp:spPr>
        <a:xfrm>
          <a:off x="2895500" y="847030"/>
          <a:ext cx="2632273" cy="1579364"/>
        </a:xfrm>
        <a:prstGeom prst="rect">
          <a:avLst/>
        </a:prstGeom>
        <a:noFill/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What are the long-term effects?</a:t>
          </a:r>
        </a:p>
      </dsp:txBody>
      <dsp:txXfrm>
        <a:off x="2895500" y="847030"/>
        <a:ext cx="2632273" cy="1579364"/>
      </dsp:txXfrm>
    </dsp:sp>
    <dsp:sp modelId="{07875FAB-9DCF-CB47-9550-1F2D812D9871}">
      <dsp:nvSpPr>
        <dsp:cNvPr id="0" name=""/>
        <dsp:cNvSpPr/>
      </dsp:nvSpPr>
      <dsp:spPr>
        <a:xfrm>
          <a:off x="5791001" y="847030"/>
          <a:ext cx="2632273" cy="1579364"/>
        </a:xfrm>
        <a:prstGeom prst="rect">
          <a:avLst/>
        </a:prstGeom>
        <a:noFill/>
        <a:ln w="38100" cap="flat" cmpd="sng" algn="ctr">
          <a:solidFill>
            <a:schemeClr val="tx2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tx1"/>
              </a:solidFill>
            </a:rPr>
            <a:t>Is hotspot policing good value?</a:t>
          </a:r>
        </a:p>
      </dsp:txBody>
      <dsp:txXfrm>
        <a:off x="5791001" y="847030"/>
        <a:ext cx="2632273" cy="15793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07A848-CEE9-2E4C-88D4-3A15E34C9D1F}" type="datetimeFigureOut">
              <a:rPr lang="en-US" smtClean="0"/>
              <a:t>5/21/19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02AD9B-210B-A545-8A1E-463FED0920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855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29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assumes no calls are being answered, prisoners handled etc.</a:t>
            </a:r>
          </a:p>
          <a:p>
            <a:r>
              <a:rPr lang="en-US" dirty="0"/>
              <a:t>MPS responds to about 1,200 immediate-grade calls per day</a:t>
            </a:r>
          </a:p>
          <a:p>
            <a:endParaRPr lang="en-US" dirty="0"/>
          </a:p>
          <a:p>
            <a:r>
              <a:rPr lang="en-US" dirty="0"/>
              <a:t>Source for calls data: https://</a:t>
            </a:r>
            <a:r>
              <a:rPr lang="en-US" dirty="0" err="1"/>
              <a:t>www.met.police.uk</a:t>
            </a:r>
            <a:r>
              <a:rPr lang="en-US" dirty="0"/>
              <a:t>/</a:t>
            </a:r>
            <a:r>
              <a:rPr lang="en-US" dirty="0" err="1"/>
              <a:t>SysSiteAssets</a:t>
            </a:r>
            <a:r>
              <a:rPr lang="en-US" dirty="0"/>
              <a:t>/</a:t>
            </a:r>
            <a:r>
              <a:rPr lang="en-US" dirty="0" err="1"/>
              <a:t>foi</a:t>
            </a:r>
            <a:r>
              <a:rPr lang="en-US" dirty="0"/>
              <a:t>-media/metropolitan-police/disclosure_2017/august_2017/information-rights-unit---volume-of-999-calls-in-london-boroughs-on-any-given-day-in-the-first-six-months-of-2017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192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RCTs</a:t>
            </a:r>
          </a:p>
          <a:p>
            <a:r>
              <a:rPr lang="en-US" dirty="0"/>
              <a:t>Quasi-experimental designs don’t use random allocation</a:t>
            </a:r>
          </a:p>
          <a:p>
            <a:r>
              <a:rPr lang="en-US" dirty="0"/>
              <a:t>Quasi-experiments often find larger effects than RCTs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948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forest plot</a:t>
            </a:r>
          </a:p>
          <a:p>
            <a:r>
              <a:rPr lang="en-US" dirty="0"/>
              <a:t>Overall, significant decrease in crime</a:t>
            </a:r>
          </a:p>
          <a:p>
            <a:r>
              <a:rPr lang="en-US" dirty="0"/>
              <a:t>13 studies found significant decrease in crime</a:t>
            </a:r>
          </a:p>
          <a:p>
            <a:r>
              <a:rPr lang="en-US" dirty="0"/>
              <a:t>No studies found significant increase in crime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525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Overall, significant diffusion of benefits</a:t>
            </a:r>
          </a:p>
          <a:p>
            <a:r>
              <a:rPr lang="en-US" dirty="0"/>
              <a:t>One study found significant displacement</a:t>
            </a:r>
          </a:p>
          <a:p>
            <a:r>
              <a:rPr lang="en-US" dirty="0"/>
              <a:t>Seven studies found significant diffusion of benefits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27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Non-empirical study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1010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 in St Louis, MO</a:t>
            </a:r>
          </a:p>
          <a:p>
            <a:r>
              <a:rPr lang="en-US" dirty="0"/>
              <a:t>Hotspots randomly allocated to additional patrol or not</a:t>
            </a:r>
          </a:p>
          <a:p>
            <a:r>
              <a:rPr lang="en-US" dirty="0"/>
              <a:t>Survey of residents before, during and six-months after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406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Study in Queensland</a:t>
            </a:r>
          </a:p>
          <a:p>
            <a:r>
              <a:rPr lang="en-US" dirty="0"/>
              <a:t>Hotspots randomly allocated to get a mobile police station visit or not</a:t>
            </a:r>
          </a:p>
          <a:p>
            <a:r>
              <a:rPr lang="en-US" dirty="0"/>
              <a:t>No difference in survey results between groups, but no change in crime either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02AD9B-210B-A545-8A1E-463FED0920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88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001" y="1235076"/>
            <a:ext cx="3491999" cy="2338304"/>
          </a:xfrm>
        </p:spPr>
        <p:txBody>
          <a:bodyPr lIns="0" tIns="0" rIns="0" bIns="0" anchor="b"/>
          <a:lstStyle>
            <a:lvl1pPr>
              <a:defRPr>
                <a:solidFill>
                  <a:srgbClr val="EA760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0000" y="3623504"/>
            <a:ext cx="3491999" cy="1314450"/>
          </a:xfrm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ts val="2700"/>
              </a:lnSpc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BDA4E62-BA19-D347-A260-892A475328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7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12336" y="464820"/>
            <a:ext cx="4931664" cy="467868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A628BF15-CD8E-6B44-A939-7591AAC5DD5F}"/>
              </a:ext>
            </a:extLst>
          </p:cNvPr>
          <p:cNvGrpSpPr/>
          <p:nvPr userDrawn="1"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9" name="Freeform 24">
              <a:extLst>
                <a:ext uri="{FF2B5EF4-FFF2-40B4-BE49-F238E27FC236}">
                  <a16:creationId xmlns:a16="http://schemas.microsoft.com/office/drawing/2014/main" id="{613002D6-2AF3-CC4B-B0ED-A37A224C074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942D3B0-629D-8243-8BE9-640E05E436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8815D382-BB18-CA40-AFDA-B529DA65A756}"/>
              </a:ext>
            </a:extLst>
          </p:cNvPr>
          <p:cNvSpPr txBox="1"/>
          <p:nvPr userDrawn="1"/>
        </p:nvSpPr>
        <p:spPr>
          <a:xfrm>
            <a:off x="294124" y="253355"/>
            <a:ext cx="2019784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SECURITY &amp; CRIME SCIENCE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 Oran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3B4EA9D-6CA4-E245-AA4D-566D9E334F56}"/>
              </a:ext>
            </a:extLst>
          </p:cNvPr>
          <p:cNvSpPr/>
          <p:nvPr userDrawn="1"/>
        </p:nvSpPr>
        <p:spPr>
          <a:xfrm>
            <a:off x="-1" y="0"/>
            <a:ext cx="9144001" cy="5143500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80000" y="360000"/>
            <a:ext cx="6983999" cy="4424400"/>
          </a:xfrm>
        </p:spPr>
        <p:txBody>
          <a:bodyPr>
            <a:normAutofit/>
          </a:bodyPr>
          <a:lstStyle>
            <a:lvl1pPr algn="ctr">
              <a:lnSpc>
                <a:spcPts val="4300"/>
              </a:lnSpc>
              <a:defRPr sz="4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E1E1E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E1E1E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73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69146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285750"/>
            <a:ext cx="8305800" cy="39601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9E0C1F18-7600-4F0B-911D-FD3614860AD8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463719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94932D5-8EDC-6641-9DA8-212A8466D4F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alphaModFix amt="69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1836"/>
            <a:ext cx="9144000" cy="4931664"/>
          </a:xfrm>
          <a:prstGeom prst="rect">
            <a:avLst/>
          </a:prstGeom>
        </p:spPr>
      </p:pic>
      <p:sp>
        <p:nvSpPr>
          <p:cNvPr id="8" name="Rectangle 12">
            <a:extLst>
              <a:ext uri="{FF2B5EF4-FFF2-40B4-BE49-F238E27FC236}">
                <a16:creationId xmlns:a16="http://schemas.microsoft.com/office/drawing/2014/main" id="{1CFBA91A-C40A-3149-9181-310301944778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303158" y="739774"/>
            <a:ext cx="4605866" cy="3286687"/>
          </a:xfrm>
          <a:prstGeom prst="rect">
            <a:avLst/>
          </a:prstGeom>
          <a:solidFill>
            <a:schemeClr val="bg1"/>
          </a:solidFill>
          <a:ln w="9525">
            <a:noFill/>
            <a:prstDash val="sysDot"/>
            <a:miter lim="800000"/>
            <a:headEnd/>
            <a:tailEnd/>
          </a:ln>
          <a:effectLst/>
        </p:spPr>
        <p:txBody>
          <a:bodyPr lIns="180000" tIns="180000" rIns="180000" bIns="360000" numCol="1" spcCol="7200000" anchor="b">
            <a:noAutofit/>
          </a:bodyPr>
          <a:lstStyle/>
          <a:p>
            <a:pPr>
              <a:lnSpc>
                <a:spcPts val="2700"/>
              </a:lnSpc>
            </a:pPr>
            <a:endParaRPr lang="en-GB" sz="2800" baseline="300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158" y="730825"/>
            <a:ext cx="4605866" cy="3286688"/>
          </a:xfrm>
          <a:solidFill>
            <a:srgbClr val="EA7600">
              <a:alpha val="10000"/>
            </a:srgbClr>
          </a:solidFill>
        </p:spPr>
        <p:txBody>
          <a:bodyPr lIns="180000" tIns="180000" rIns="900000" bIns="360000" anchor="b"/>
          <a:lstStyle/>
          <a:p>
            <a:r>
              <a:rPr lang="en-US" dirty="0"/>
              <a:t>Click to edit Master title style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C01EB8A-5AB4-8E43-B952-CCD7D0B6DE47}"/>
              </a:ext>
            </a:extLst>
          </p:cNvPr>
          <p:cNvGrpSpPr/>
          <p:nvPr userDrawn="1"/>
        </p:nvGrpSpPr>
        <p:grpSpPr>
          <a:xfrm>
            <a:off x="0" y="-1588"/>
            <a:ext cx="9144000" cy="741363"/>
            <a:chOff x="0" y="-1588"/>
            <a:chExt cx="9144000" cy="741363"/>
          </a:xfrm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63B503A-002F-1B47-8F3F-6FC06438215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-1588"/>
              <a:ext cx="9144000" cy="741363"/>
            </a:xfrm>
            <a:custGeom>
              <a:avLst/>
              <a:gdLst>
                <a:gd name="T0" fmla="*/ 0 w 1123"/>
                <a:gd name="T1" fmla="*/ 0 h 90"/>
                <a:gd name="T2" fmla="*/ 0 w 1123"/>
                <a:gd name="T3" fmla="*/ 90 h 90"/>
                <a:gd name="T4" fmla="*/ 957 w 1123"/>
                <a:gd name="T5" fmla="*/ 90 h 90"/>
                <a:gd name="T6" fmla="*/ 955 w 1123"/>
                <a:gd name="T7" fmla="*/ 89 h 90"/>
                <a:gd name="T8" fmla="*/ 949 w 1123"/>
                <a:gd name="T9" fmla="*/ 73 h 90"/>
                <a:gd name="T10" fmla="*/ 949 w 1123"/>
                <a:gd name="T11" fmla="*/ 43 h 90"/>
                <a:gd name="T12" fmla="*/ 966 w 1123"/>
                <a:gd name="T13" fmla="*/ 43 h 90"/>
                <a:gd name="T14" fmla="*/ 966 w 1123"/>
                <a:gd name="T15" fmla="*/ 74 h 90"/>
                <a:gd name="T16" fmla="*/ 967 w 1123"/>
                <a:gd name="T17" fmla="*/ 80 h 90"/>
                <a:gd name="T18" fmla="*/ 973 w 1123"/>
                <a:gd name="T19" fmla="*/ 82 h 90"/>
                <a:gd name="T20" fmla="*/ 978 w 1123"/>
                <a:gd name="T21" fmla="*/ 80 h 90"/>
                <a:gd name="T22" fmla="*/ 980 w 1123"/>
                <a:gd name="T23" fmla="*/ 74 h 90"/>
                <a:gd name="T24" fmla="*/ 980 w 1123"/>
                <a:gd name="T25" fmla="*/ 43 h 90"/>
                <a:gd name="T26" fmla="*/ 996 w 1123"/>
                <a:gd name="T27" fmla="*/ 43 h 90"/>
                <a:gd name="T28" fmla="*/ 996 w 1123"/>
                <a:gd name="T29" fmla="*/ 70 h 90"/>
                <a:gd name="T30" fmla="*/ 990 w 1123"/>
                <a:gd name="T31" fmla="*/ 89 h 90"/>
                <a:gd name="T32" fmla="*/ 988 w 1123"/>
                <a:gd name="T33" fmla="*/ 90 h 90"/>
                <a:gd name="T34" fmla="*/ 1012 w 1123"/>
                <a:gd name="T35" fmla="*/ 90 h 90"/>
                <a:gd name="T36" fmla="*/ 1002 w 1123"/>
                <a:gd name="T37" fmla="*/ 68 h 90"/>
                <a:gd name="T38" fmla="*/ 1028 w 1123"/>
                <a:gd name="T39" fmla="*/ 41 h 90"/>
                <a:gd name="T40" fmla="*/ 1048 w 1123"/>
                <a:gd name="T41" fmla="*/ 49 h 90"/>
                <a:gd name="T42" fmla="*/ 1052 w 1123"/>
                <a:gd name="T43" fmla="*/ 55 h 90"/>
                <a:gd name="T44" fmla="*/ 1039 w 1123"/>
                <a:gd name="T45" fmla="*/ 62 h 90"/>
                <a:gd name="T46" fmla="*/ 1028 w 1123"/>
                <a:gd name="T47" fmla="*/ 53 h 90"/>
                <a:gd name="T48" fmla="*/ 1022 w 1123"/>
                <a:gd name="T49" fmla="*/ 56 h 90"/>
                <a:gd name="T50" fmla="*/ 1018 w 1123"/>
                <a:gd name="T51" fmla="*/ 67 h 90"/>
                <a:gd name="T52" fmla="*/ 1028 w 1123"/>
                <a:gd name="T53" fmla="*/ 82 h 90"/>
                <a:gd name="T54" fmla="*/ 1039 w 1123"/>
                <a:gd name="T55" fmla="*/ 74 h 90"/>
                <a:gd name="T56" fmla="*/ 1052 w 1123"/>
                <a:gd name="T57" fmla="*/ 80 h 90"/>
                <a:gd name="T58" fmla="*/ 1047 w 1123"/>
                <a:gd name="T59" fmla="*/ 87 h 90"/>
                <a:gd name="T60" fmla="*/ 1044 w 1123"/>
                <a:gd name="T61" fmla="*/ 90 h 90"/>
                <a:gd name="T62" fmla="*/ 1059 w 1123"/>
                <a:gd name="T63" fmla="*/ 90 h 90"/>
                <a:gd name="T64" fmla="*/ 1059 w 1123"/>
                <a:gd name="T65" fmla="*/ 43 h 90"/>
                <a:gd name="T66" fmla="*/ 1075 w 1123"/>
                <a:gd name="T67" fmla="*/ 43 h 90"/>
                <a:gd name="T68" fmla="*/ 1075 w 1123"/>
                <a:gd name="T69" fmla="*/ 80 h 90"/>
                <a:gd name="T70" fmla="*/ 1096 w 1123"/>
                <a:gd name="T71" fmla="*/ 80 h 90"/>
                <a:gd name="T72" fmla="*/ 1096 w 1123"/>
                <a:gd name="T73" fmla="*/ 90 h 90"/>
                <a:gd name="T74" fmla="*/ 1123 w 1123"/>
                <a:gd name="T75" fmla="*/ 90 h 90"/>
                <a:gd name="T76" fmla="*/ 1123 w 1123"/>
                <a:gd name="T77" fmla="*/ 0 h 90"/>
                <a:gd name="T78" fmla="*/ 0 w 1123"/>
                <a:gd name="T79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90">
                  <a:moveTo>
                    <a:pt x="0" y="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957" y="90"/>
                    <a:pt x="957" y="90"/>
                    <a:pt x="957" y="90"/>
                  </a:cubicBezTo>
                  <a:cubicBezTo>
                    <a:pt x="956" y="90"/>
                    <a:pt x="955" y="89"/>
                    <a:pt x="955" y="89"/>
                  </a:cubicBezTo>
                  <a:cubicBezTo>
                    <a:pt x="950" y="84"/>
                    <a:pt x="950" y="78"/>
                    <a:pt x="949" y="73"/>
                  </a:cubicBezTo>
                  <a:cubicBezTo>
                    <a:pt x="949" y="43"/>
                    <a:pt x="949" y="43"/>
                    <a:pt x="949" y="43"/>
                  </a:cubicBezTo>
                  <a:cubicBezTo>
                    <a:pt x="966" y="43"/>
                    <a:pt x="966" y="43"/>
                    <a:pt x="966" y="43"/>
                  </a:cubicBezTo>
                  <a:cubicBezTo>
                    <a:pt x="966" y="74"/>
                    <a:pt x="966" y="74"/>
                    <a:pt x="966" y="74"/>
                  </a:cubicBezTo>
                  <a:cubicBezTo>
                    <a:pt x="966" y="76"/>
                    <a:pt x="966" y="79"/>
                    <a:pt x="967" y="80"/>
                  </a:cubicBezTo>
                  <a:cubicBezTo>
                    <a:pt x="969" y="82"/>
                    <a:pt x="971" y="82"/>
                    <a:pt x="973" y="82"/>
                  </a:cubicBezTo>
                  <a:cubicBezTo>
                    <a:pt x="975" y="82"/>
                    <a:pt x="977" y="81"/>
                    <a:pt x="978" y="80"/>
                  </a:cubicBezTo>
                  <a:cubicBezTo>
                    <a:pt x="979" y="79"/>
                    <a:pt x="980" y="76"/>
                    <a:pt x="980" y="74"/>
                  </a:cubicBezTo>
                  <a:cubicBezTo>
                    <a:pt x="980" y="43"/>
                    <a:pt x="980" y="43"/>
                    <a:pt x="980" y="43"/>
                  </a:cubicBezTo>
                  <a:cubicBezTo>
                    <a:pt x="996" y="43"/>
                    <a:pt x="996" y="43"/>
                    <a:pt x="996" y="43"/>
                  </a:cubicBezTo>
                  <a:cubicBezTo>
                    <a:pt x="996" y="70"/>
                    <a:pt x="996" y="70"/>
                    <a:pt x="996" y="70"/>
                  </a:cubicBezTo>
                  <a:cubicBezTo>
                    <a:pt x="996" y="75"/>
                    <a:pt x="996" y="83"/>
                    <a:pt x="990" y="89"/>
                  </a:cubicBezTo>
                  <a:cubicBezTo>
                    <a:pt x="989" y="89"/>
                    <a:pt x="989" y="90"/>
                    <a:pt x="988" y="90"/>
                  </a:cubicBezTo>
                  <a:cubicBezTo>
                    <a:pt x="1012" y="90"/>
                    <a:pt x="1012" y="90"/>
                    <a:pt x="1012" y="90"/>
                  </a:cubicBezTo>
                  <a:cubicBezTo>
                    <a:pt x="1005" y="85"/>
                    <a:pt x="1002" y="76"/>
                    <a:pt x="1002" y="68"/>
                  </a:cubicBezTo>
                  <a:cubicBezTo>
                    <a:pt x="1002" y="55"/>
                    <a:pt x="1011" y="41"/>
                    <a:pt x="1028" y="41"/>
                  </a:cubicBezTo>
                  <a:cubicBezTo>
                    <a:pt x="1035" y="41"/>
                    <a:pt x="1043" y="44"/>
                    <a:pt x="1048" y="49"/>
                  </a:cubicBezTo>
                  <a:cubicBezTo>
                    <a:pt x="1050" y="51"/>
                    <a:pt x="1051" y="53"/>
                    <a:pt x="1052" y="55"/>
                  </a:cubicBezTo>
                  <a:cubicBezTo>
                    <a:pt x="1039" y="62"/>
                    <a:pt x="1039" y="62"/>
                    <a:pt x="1039" y="62"/>
                  </a:cubicBezTo>
                  <a:cubicBezTo>
                    <a:pt x="1038" y="59"/>
                    <a:pt x="1035" y="53"/>
                    <a:pt x="1028" y="53"/>
                  </a:cubicBezTo>
                  <a:cubicBezTo>
                    <a:pt x="1025" y="53"/>
                    <a:pt x="1023" y="55"/>
                    <a:pt x="1022" y="56"/>
                  </a:cubicBezTo>
                  <a:cubicBezTo>
                    <a:pt x="1018" y="60"/>
                    <a:pt x="1018" y="65"/>
                    <a:pt x="1018" y="67"/>
                  </a:cubicBezTo>
                  <a:cubicBezTo>
                    <a:pt x="1018" y="75"/>
                    <a:pt x="1021" y="82"/>
                    <a:pt x="1028" y="82"/>
                  </a:cubicBezTo>
                  <a:cubicBezTo>
                    <a:pt x="1036" y="82"/>
                    <a:pt x="1038" y="75"/>
                    <a:pt x="1039" y="74"/>
                  </a:cubicBezTo>
                  <a:cubicBezTo>
                    <a:pt x="1052" y="80"/>
                    <a:pt x="1052" y="80"/>
                    <a:pt x="1052" y="80"/>
                  </a:cubicBezTo>
                  <a:cubicBezTo>
                    <a:pt x="1051" y="83"/>
                    <a:pt x="1050" y="85"/>
                    <a:pt x="1047" y="87"/>
                  </a:cubicBezTo>
                  <a:cubicBezTo>
                    <a:pt x="1046" y="88"/>
                    <a:pt x="1045" y="89"/>
                    <a:pt x="1044" y="90"/>
                  </a:cubicBezTo>
                  <a:cubicBezTo>
                    <a:pt x="1059" y="90"/>
                    <a:pt x="1059" y="90"/>
                    <a:pt x="1059" y="90"/>
                  </a:cubicBezTo>
                  <a:cubicBezTo>
                    <a:pt x="1059" y="43"/>
                    <a:pt x="1059" y="43"/>
                    <a:pt x="1059" y="43"/>
                  </a:cubicBezTo>
                  <a:cubicBezTo>
                    <a:pt x="1075" y="43"/>
                    <a:pt x="1075" y="43"/>
                    <a:pt x="1075" y="43"/>
                  </a:cubicBezTo>
                  <a:cubicBezTo>
                    <a:pt x="1075" y="80"/>
                    <a:pt x="1075" y="80"/>
                    <a:pt x="1075" y="80"/>
                  </a:cubicBezTo>
                  <a:cubicBezTo>
                    <a:pt x="1096" y="80"/>
                    <a:pt x="1096" y="80"/>
                    <a:pt x="1096" y="80"/>
                  </a:cubicBezTo>
                  <a:cubicBezTo>
                    <a:pt x="1096" y="90"/>
                    <a:pt x="1096" y="90"/>
                    <a:pt x="1096" y="90"/>
                  </a:cubicBezTo>
                  <a:cubicBezTo>
                    <a:pt x="1123" y="90"/>
                    <a:pt x="1123" y="90"/>
                    <a:pt x="1123" y="90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8FDB2BF-3607-D74D-A0E3-E346B1D215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7524000" y="360000"/>
              <a:ext cx="147064" cy="172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34774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1286847"/>
            <a:ext cx="8424000" cy="32747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69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–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1286847"/>
            <a:ext cx="8424000" cy="3274754"/>
          </a:xfrm>
        </p:spPr>
        <p:txBody>
          <a:bodyPr/>
          <a:lstStyle>
            <a:lvl1pPr>
              <a:lnSpc>
                <a:spcPct val="140000"/>
              </a:lnSpc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4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DE147E9-071D-5C47-8258-1E5F2FEDE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4031999" cy="32747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C8947A6C-8D61-274A-AD13-FD02D61C7E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B719A2F-8356-F848-85F9-757DA0B426CA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752004" y="1286847"/>
            <a:ext cx="4031999" cy="32747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755059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515C32EB-C96B-DB47-A509-D12093B71B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/>
          </a:solidFill>
        </p:spPr>
        <p:txBody>
          <a:bodyPr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237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20160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6130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– Quo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201601"/>
          </a:xfrm>
        </p:spPr>
        <p:txBody>
          <a:bodyPr/>
          <a:lstStyle>
            <a:lvl1pPr>
              <a:lnSpc>
                <a:spcPct val="140000"/>
              </a:lnSpc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A82B087-7017-954B-B3EF-7E5751552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7703999" cy="399601"/>
          </a:xfrm>
          <a:solidFill>
            <a:schemeClr val="bg1">
              <a:alpha val="85000"/>
            </a:schemeClr>
          </a:solidFill>
        </p:spPr>
        <p:txBody>
          <a:bodyPr lIns="36000" tIns="36000" rIns="36000" bIns="36000">
            <a:normAutofit/>
          </a:bodyPr>
          <a:lstStyle>
            <a:lvl1pPr marL="538163" indent="-538163">
              <a:tabLst/>
              <a:defRPr sz="1000">
                <a:solidFill>
                  <a:srgbClr val="8C8279"/>
                </a:solidFill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3744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9998" y="360000"/>
            <a:ext cx="8424000" cy="4424400"/>
          </a:xfrm>
        </p:spPr>
        <p:txBody>
          <a:bodyPr>
            <a:normAutofit/>
          </a:bodyPr>
          <a:lstStyle>
            <a:lvl1pPr>
              <a:lnSpc>
                <a:spcPts val="3500"/>
              </a:lnSpc>
              <a:spcBef>
                <a:spcPts val="900"/>
              </a:spcBef>
              <a:spcAft>
                <a:spcPts val="900"/>
              </a:spcAft>
              <a:defRPr sz="3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4E52E7-632E-6341-94EF-3C1378089E62}"/>
              </a:ext>
            </a:extLst>
          </p:cNvPr>
          <p:cNvSpPr txBox="1"/>
          <p:nvPr userDrawn="1"/>
        </p:nvSpPr>
        <p:spPr>
          <a:xfrm>
            <a:off x="360001" y="4562111"/>
            <a:ext cx="7703999" cy="40011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>
              <a:tabLst/>
            </a:pP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432AC4-B196-CE47-B225-8B8D45E0B678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92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8424000" cy="900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998" y="1286847"/>
            <a:ext cx="8424000" cy="327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01D2AD-96A4-9540-8E00-BD6E2BFD834B}"/>
              </a:ext>
            </a:extLst>
          </p:cNvPr>
          <p:cNvSpPr/>
          <p:nvPr userDrawn="1"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A25C1D-584E-9C45-A800-12BC8EDB4E00}"/>
              </a:ext>
            </a:extLst>
          </p:cNvPr>
          <p:cNvSpPr txBox="1"/>
          <p:nvPr userDrawn="1"/>
        </p:nvSpPr>
        <p:spPr>
          <a:xfrm>
            <a:off x="8063999" y="4562111"/>
            <a:ext cx="720000" cy="399600"/>
          </a:xfrm>
          <a:prstGeom prst="rect">
            <a:avLst/>
          </a:prstGeom>
          <a:noFill/>
        </p:spPr>
        <p:txBody>
          <a:bodyPr wrap="square" lIns="90000" rtlCol="0" anchor="b">
            <a:noAutofit/>
          </a:bodyPr>
          <a:lstStyle/>
          <a:p>
            <a:pPr marL="538163" indent="-538163" algn="r">
              <a:tabLst/>
            </a:pPr>
            <a:fld id="{AE4E4951-3466-874B-897F-5208828B0AA8}" type="slidenum">
              <a:rPr lang="en-US" sz="1000" smtClean="0">
                <a:solidFill>
                  <a:srgbClr val="8C827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‹#›</a:t>
            </a:fld>
            <a:endParaRPr lang="en-US" sz="1000" dirty="0">
              <a:solidFill>
                <a:srgbClr val="8C827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755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66" r:id="rId4"/>
    <p:sldLayoutId id="2147483652" r:id="rId5"/>
    <p:sldLayoutId id="2147483654" r:id="rId6"/>
    <p:sldLayoutId id="2147483661" r:id="rId7"/>
    <p:sldLayoutId id="2147483665" r:id="rId8"/>
    <p:sldLayoutId id="2147483663" r:id="rId9"/>
    <p:sldLayoutId id="2147483662" r:id="rId10"/>
    <p:sldLayoutId id="2147483655" r:id="rId11"/>
    <p:sldLayoutId id="2147483664" r:id="rId12"/>
  </p:sldLayoutIdLst>
  <p:txStyles>
    <p:titleStyle>
      <a:lvl1pPr algn="l" defTabSz="457200" rtl="0" eaLnBrk="1" latinLnBrk="0" hangingPunct="1">
        <a:lnSpc>
          <a:spcPts val="2700"/>
        </a:lnSpc>
        <a:spcBef>
          <a:spcPct val="0"/>
        </a:spcBef>
        <a:buNone/>
        <a:defRPr sz="28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None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454025" indent="-274638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766763" indent="-228600" algn="l" defTabSz="4572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Font typeface="Arial"/>
        <a:buChar char="•"/>
        <a:tabLst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80/07418825.2012.673632" TargetMode="Externa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youtu.be/0NUQsK0vnnM" TargetMode="Externa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oi.org/10.1080/07418825.2012.673632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11/j.1745-9125.2009.00177.x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111/j.1745-9125.2009.00177.x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hyperlink" Target="https://doi.org/10.1111/j.1745-9125.2009.00177.x" TargetMode="Externa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80/07418825.2012.673632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1007/s11292-017-9302-6" TargetMode="Externa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77/0887403410376233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1292-017-9283-5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07/s11292-017-9302-6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doi.org/10.1111/j.1745-9125.2012.00290.x" TargetMode="Externa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olicefoundation.org/projects/the-kansas-city-preventive-patrol-experiment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www.policefoundation.org/projects/the-kansas-city-preventive-patrol-experiment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policefoundation.org/projects/the-kansas-city-preventive-patrol-experiment/" TargetMode="Externa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.uk/government/statistics/police-workforce-england-and-wales-31-march-201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76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2019784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Does Hotspot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87E889-D528-2845-AB06-01A2F197FD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Work?</a:t>
            </a:r>
          </a:p>
        </p:txBody>
      </p:sp>
    </p:spTree>
    <p:extLst>
      <p:ext uri="{BB962C8B-B14F-4D97-AF65-F5344CB8AC3E}">
        <p14:creationId xmlns:p14="http://schemas.microsoft.com/office/powerpoint/2010/main" val="390356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hotspot </a:t>
            </a:r>
            <a:br>
              <a:rPr lang="en-US" dirty="0"/>
            </a:br>
            <a:r>
              <a:rPr lang="en-US" dirty="0"/>
              <a:t>policing on crime</a:t>
            </a:r>
          </a:p>
        </p:txBody>
      </p:sp>
    </p:spTree>
    <p:extLst>
      <p:ext uri="{BB962C8B-B14F-4D97-AF65-F5344CB8AC3E}">
        <p14:creationId xmlns:p14="http://schemas.microsoft.com/office/powerpoint/2010/main" val="1022423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C61AB02-2261-A241-8A04-4A03A2EB3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E1CE1DBF-E07B-E747-ABFB-5EC22654704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8580261"/>
              </p:ext>
            </p:extLst>
          </p:nvPr>
        </p:nvGraphicFramePr>
        <p:xfrm>
          <a:off x="360363" y="1287463"/>
          <a:ext cx="8423275" cy="3273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4839B16-E0CD-9447-BEB4-86536EE1C6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670687" cy="399601"/>
          </a:xfrm>
        </p:spPr>
        <p:txBody>
          <a:bodyPr/>
          <a:lstStyle/>
          <a:p>
            <a:r>
              <a:rPr lang="en-US" dirty="0"/>
              <a:t>Source:	A Braga, A </a:t>
            </a:r>
            <a:r>
              <a:rPr lang="en-US" dirty="0" err="1"/>
              <a:t>Papachristos</a:t>
            </a:r>
            <a:r>
              <a:rPr lang="en-US" dirty="0"/>
              <a:t> &amp; D </a:t>
            </a:r>
            <a:r>
              <a:rPr lang="en-US" dirty="0" err="1"/>
              <a:t>Hureau</a:t>
            </a:r>
            <a:r>
              <a:rPr lang="en-US" dirty="0"/>
              <a:t>. 2014. </a:t>
            </a:r>
            <a:r>
              <a:rPr lang="en-GB" dirty="0">
                <a:hlinkClick r:id="rId8"/>
              </a:rPr>
              <a:t>The Effects of Hot Spots Policing on Crime: An Updated Systematic Review and Meta-Analysis</a:t>
            </a:r>
            <a:r>
              <a:rPr lang="en-GB" dirty="0"/>
              <a:t>. </a:t>
            </a:r>
            <a:r>
              <a:rPr lang="en-GB" i="1" dirty="0"/>
              <a:t>Justice Quarterly </a:t>
            </a:r>
            <a:r>
              <a:rPr lang="en-GB" dirty="0"/>
              <a:t>31(4):633–663.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552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hlinkClick r:id="rId2"/>
            <a:extLst>
              <a:ext uri="{FF2B5EF4-FFF2-40B4-BE49-F238E27FC236}">
                <a16:creationId xmlns:a16="http://schemas.microsoft.com/office/drawing/2014/main" id="{3E50B45C-723F-4847-ABCF-0F8DB2DF8C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9987059-E05D-B947-BF43-B881F5AADFD3}"/>
              </a:ext>
            </a:extLst>
          </p:cNvPr>
          <p:cNvSpPr/>
          <p:nvPr/>
        </p:nvSpPr>
        <p:spPr>
          <a:xfrm>
            <a:off x="-1" y="1"/>
            <a:ext cx="9144001" cy="333152"/>
          </a:xfrm>
          <a:prstGeom prst="rect">
            <a:avLst/>
          </a:prstGeom>
          <a:solidFill>
            <a:srgbClr val="EA76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600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4141-BB39-3D42-AA1B-40B52080E1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8" y="360000"/>
            <a:ext cx="5877516" cy="4201601"/>
          </a:xfrm>
        </p:spPr>
        <p:txBody>
          <a:bodyPr>
            <a:normAutofit/>
          </a:bodyPr>
          <a:lstStyle/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GB" dirty="0"/>
              <a:t>What method did the study use?</a:t>
            </a:r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GB" dirty="0"/>
              <a:t>What effect did the study find that hotspot policing had on crime?</a:t>
            </a:r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GB" dirty="0"/>
              <a:t>What other effects (if any) did the study find that hotspot policing had?</a:t>
            </a:r>
          </a:p>
          <a:p>
            <a:pPr marL="457200" indent="-457200">
              <a:spcBef>
                <a:spcPts val="1200"/>
              </a:spcBef>
              <a:spcAft>
                <a:spcPts val="1200"/>
              </a:spcAft>
              <a:buFont typeface="+mj-lt"/>
              <a:buAutoNum type="arabicPeriod"/>
            </a:pPr>
            <a:r>
              <a:rPr lang="en-GB" dirty="0"/>
              <a:t>What are the limitations of the study data, methods and findings?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A387F71-448E-1D46-B9D6-F4C46B50728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533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A441E80-EDB9-4A49-B1A4-299A18EDF7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3639" r="-13639"/>
          <a:stretch/>
        </p:blipFill>
        <p:spPr>
          <a:xfrm>
            <a:off x="359999" y="360363"/>
            <a:ext cx="8424000" cy="4200525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EBD059-8745-7F4D-AB5F-BDBB5E4B07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594487" cy="399601"/>
          </a:xfrm>
        </p:spPr>
        <p:txBody>
          <a:bodyPr>
            <a:normAutofit/>
          </a:bodyPr>
          <a:lstStyle/>
          <a:p>
            <a:r>
              <a:rPr lang="en-US" dirty="0"/>
              <a:t>Source:	A Braga, A </a:t>
            </a:r>
            <a:r>
              <a:rPr lang="en-US" dirty="0" err="1"/>
              <a:t>Papachristos</a:t>
            </a:r>
            <a:r>
              <a:rPr lang="en-US" dirty="0"/>
              <a:t> &amp; D </a:t>
            </a:r>
            <a:r>
              <a:rPr lang="en-US" dirty="0" err="1"/>
              <a:t>Hureau</a:t>
            </a:r>
            <a:r>
              <a:rPr lang="en-US" dirty="0"/>
              <a:t>. 2014. </a:t>
            </a:r>
            <a:r>
              <a:rPr lang="en-GB" dirty="0">
                <a:hlinkClick r:id="rId4"/>
              </a:rPr>
              <a:t>The Effects of Hot Spots Policing on Crime: An Updated Systematic Review and Meta-Analysis</a:t>
            </a:r>
            <a:r>
              <a:rPr lang="en-GB" dirty="0"/>
              <a:t>. </a:t>
            </a:r>
            <a:r>
              <a:rPr lang="en-GB" i="1" dirty="0"/>
              <a:t>Justice Quarterly </a:t>
            </a:r>
            <a:r>
              <a:rPr lang="en-GB" dirty="0"/>
              <a:t>31(4):633–663.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993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Does the crime </a:t>
            </a:r>
            <a:br>
              <a:rPr lang="en-US" dirty="0"/>
            </a:br>
            <a:r>
              <a:rPr lang="en-US" dirty="0"/>
              <a:t>just move around </a:t>
            </a:r>
            <a:br>
              <a:rPr lang="en-US" dirty="0"/>
            </a:br>
            <a:r>
              <a:rPr lang="en-US" dirty="0"/>
              <a:t>the corner?</a:t>
            </a:r>
          </a:p>
        </p:txBody>
      </p:sp>
    </p:spTree>
    <p:extLst>
      <p:ext uri="{BB962C8B-B14F-4D97-AF65-F5344CB8AC3E}">
        <p14:creationId xmlns:p14="http://schemas.microsoft.com/office/powerpoint/2010/main" val="37720817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4F5785-0DB5-F440-BA2A-55CC5B02A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Displacement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7B3397-824D-424D-9295-62DD638E6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4916336" cy="3274754"/>
          </a:xfrm>
        </p:spPr>
        <p:txBody>
          <a:bodyPr/>
          <a:lstStyle/>
          <a:p>
            <a:r>
              <a:rPr lang="en-GB" dirty="0"/>
              <a:t>“Displacement is the relocation of a crime from one place, time, target, offense, tactic, or offender to another as a result of some crime-prevention initiative.”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2E3079-AA52-8440-BE41-D1CE130F6A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904877" cy="399601"/>
          </a:xfrm>
        </p:spPr>
        <p:txBody>
          <a:bodyPr/>
          <a:lstStyle/>
          <a:p>
            <a:r>
              <a:rPr lang="en-US" dirty="0"/>
              <a:t>Source:	R </a:t>
            </a:r>
            <a:r>
              <a:rPr lang="en-US" dirty="0" err="1"/>
              <a:t>Guerette</a:t>
            </a:r>
            <a:r>
              <a:rPr lang="en-US" dirty="0"/>
              <a:t> &amp; K Bowers. 2009. </a:t>
            </a:r>
            <a:r>
              <a:rPr lang="en-GB" dirty="0">
                <a:hlinkClick r:id="rId2"/>
              </a:rPr>
              <a:t>Assessing the extend of crime displacement and diffusion of benefits: a review of situational crime prevention evaluations</a:t>
            </a:r>
            <a:r>
              <a:rPr lang="en-GB" dirty="0"/>
              <a:t>. </a:t>
            </a:r>
            <a:r>
              <a:rPr lang="en-GB" i="1" dirty="0"/>
              <a:t>Criminology </a:t>
            </a:r>
            <a:r>
              <a:rPr lang="en-GB" dirty="0"/>
              <a:t>47(4):1331–1368.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8451BD5-AD6D-4042-8A80-2AD9A5130DD9}"/>
              </a:ext>
            </a:extLst>
          </p:cNvPr>
          <p:cNvGrpSpPr/>
          <p:nvPr/>
        </p:nvGrpSpPr>
        <p:grpSpPr>
          <a:xfrm>
            <a:off x="5455552" y="1260000"/>
            <a:ext cx="3328448" cy="3328448"/>
            <a:chOff x="5455552" y="1260000"/>
            <a:chExt cx="3328448" cy="3328448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E5881E7A-E942-4644-A724-6722CBF32887}"/>
                </a:ext>
              </a:extLst>
            </p:cNvPr>
            <p:cNvSpPr/>
            <p:nvPr/>
          </p:nvSpPr>
          <p:spPr>
            <a:xfrm>
              <a:off x="5455552" y="1260000"/>
              <a:ext cx="3328448" cy="332844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7BBE62-5971-E643-A03B-9CF680A05DA3}"/>
                </a:ext>
              </a:extLst>
            </p:cNvPr>
            <p:cNvSpPr/>
            <p:nvPr/>
          </p:nvSpPr>
          <p:spPr>
            <a:xfrm>
              <a:off x="6107055" y="1911503"/>
              <a:ext cx="2025442" cy="2025442"/>
            </a:xfrm>
            <a:prstGeom prst="ellipse">
              <a:avLst/>
            </a:prstGeom>
            <a:solidFill>
              <a:schemeClr val="tx2"/>
            </a:solidFill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intervention area</a:t>
              </a:r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AA4A7E6-ECFA-F746-B70B-2E72CD9FC20C}"/>
                </a:ext>
              </a:extLst>
            </p:cNvPr>
            <p:cNvSpPr/>
            <p:nvPr/>
          </p:nvSpPr>
          <p:spPr>
            <a:xfrm>
              <a:off x="5832985" y="1641471"/>
              <a:ext cx="2569022" cy="2565506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</a:rPr>
                <a:t>surrounding area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A86F37E-C2F0-2543-BF84-EF08B24B7873}"/>
                </a:ext>
              </a:extLst>
            </p:cNvPr>
            <p:cNvSpPr/>
            <p:nvPr/>
          </p:nvSpPr>
          <p:spPr>
            <a:xfrm>
              <a:off x="5832985" y="1743071"/>
              <a:ext cx="2569022" cy="2565506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prstTxWarp prst="textArchDown">
                <a:avLst>
                  <a:gd name="adj" fmla="val 21525394"/>
                </a:avLst>
              </a:prstTxWarp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</a:rPr>
                <a:t>(no intervention)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71711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24F5785-0DB5-F440-BA2A-55CC5B02A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Diffusion of benefit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17B3397-824D-424D-9295-62DD638E65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5090994" cy="3274754"/>
          </a:xfrm>
        </p:spPr>
        <p:txBody>
          <a:bodyPr/>
          <a:lstStyle/>
          <a:p>
            <a:r>
              <a:rPr lang="en-GB" dirty="0"/>
              <a:t>“Diffusion occurs when reductions of crime … are achieved in areas that are close to crime-prevention interventions, even though those areas were not actually targeted by the intervention itself”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F2E3079-AA52-8440-BE41-D1CE130F6AC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781309" cy="399601"/>
          </a:xfrm>
        </p:spPr>
        <p:txBody>
          <a:bodyPr/>
          <a:lstStyle/>
          <a:p>
            <a:r>
              <a:rPr lang="en-US" dirty="0"/>
              <a:t>Source:	R </a:t>
            </a:r>
            <a:r>
              <a:rPr lang="en-US" dirty="0" err="1"/>
              <a:t>Guerette</a:t>
            </a:r>
            <a:r>
              <a:rPr lang="en-US" dirty="0"/>
              <a:t> &amp; K Bowers. 2009. </a:t>
            </a:r>
            <a:r>
              <a:rPr lang="en-GB" dirty="0">
                <a:hlinkClick r:id="rId2"/>
              </a:rPr>
              <a:t>Assessing the extend of crime displacement and diffusion of benefits: a review of situational crime prevention evaluations</a:t>
            </a:r>
            <a:r>
              <a:rPr lang="en-GB" dirty="0"/>
              <a:t>. </a:t>
            </a:r>
            <a:r>
              <a:rPr lang="en-GB" i="1" dirty="0"/>
              <a:t>Criminology </a:t>
            </a:r>
            <a:r>
              <a:rPr lang="en-GB" dirty="0"/>
              <a:t>47(4):1331–1368.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7E464393-3298-EB49-9180-82A0BE6F22FD}"/>
              </a:ext>
            </a:extLst>
          </p:cNvPr>
          <p:cNvGrpSpPr/>
          <p:nvPr/>
        </p:nvGrpSpPr>
        <p:grpSpPr>
          <a:xfrm>
            <a:off x="5455552" y="1260000"/>
            <a:ext cx="3328448" cy="3328448"/>
            <a:chOff x="5455552" y="1260000"/>
            <a:chExt cx="3328448" cy="3328448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7038F36-1D21-E747-8628-445845EE4AA9}"/>
                </a:ext>
              </a:extLst>
            </p:cNvPr>
            <p:cNvSpPr/>
            <p:nvPr/>
          </p:nvSpPr>
          <p:spPr>
            <a:xfrm>
              <a:off x="5455552" y="1260000"/>
              <a:ext cx="3328448" cy="3328448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781999A-AB4E-4B4C-8B09-B2044FA4539E}"/>
                </a:ext>
              </a:extLst>
            </p:cNvPr>
            <p:cNvSpPr/>
            <p:nvPr/>
          </p:nvSpPr>
          <p:spPr>
            <a:xfrm>
              <a:off x="6107055" y="1911503"/>
              <a:ext cx="2025442" cy="2025442"/>
            </a:xfrm>
            <a:prstGeom prst="ellipse">
              <a:avLst/>
            </a:prstGeom>
            <a:solidFill>
              <a:schemeClr val="tx2"/>
            </a:solidFill>
            <a:ln w="2540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intervention area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44E51B-689F-2149-B65C-BD417D4B15C6}"/>
                </a:ext>
              </a:extLst>
            </p:cNvPr>
            <p:cNvSpPr/>
            <p:nvPr/>
          </p:nvSpPr>
          <p:spPr>
            <a:xfrm>
              <a:off x="5832985" y="1641471"/>
              <a:ext cx="2569022" cy="2565506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prstTxWarp prst="textArchUp">
                <a:avLst/>
              </a:prstTxWarp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</a:rPr>
                <a:t>surrounding area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5921392-5B7B-E94F-BCD5-7609FAD13E7B}"/>
                </a:ext>
              </a:extLst>
            </p:cNvPr>
            <p:cNvSpPr/>
            <p:nvPr/>
          </p:nvSpPr>
          <p:spPr>
            <a:xfrm>
              <a:off x="5832985" y="1743071"/>
              <a:ext cx="2569022" cy="2565506"/>
            </a:xfrm>
            <a:prstGeom prst="rect">
              <a:avLst/>
            </a:prstGeom>
            <a:noFill/>
          </p:spPr>
          <p:txBody>
            <a:bodyPr wrap="none" lIns="91440" tIns="45720" rIns="91440" bIns="45720" anchor="ctr" anchorCtr="0">
              <a:prstTxWarp prst="textArchDown">
                <a:avLst>
                  <a:gd name="adj" fmla="val 21525394"/>
                </a:avLst>
              </a:prstTxWarp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</a:rPr>
                <a:t>(no intervention)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0901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5ABCCCE-A058-9A4C-9155-9F37B324EA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635778"/>
              </p:ext>
            </p:extLst>
          </p:nvPr>
        </p:nvGraphicFramePr>
        <p:xfrm>
          <a:off x="1555531" y="360363"/>
          <a:ext cx="7228107" cy="42005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EAD16D5-F53F-E049-825C-27EE5F1B08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843093" cy="399601"/>
          </a:xfrm>
        </p:spPr>
        <p:txBody>
          <a:bodyPr>
            <a:normAutofit/>
          </a:bodyPr>
          <a:lstStyle/>
          <a:p>
            <a:r>
              <a:rPr lang="en-US" dirty="0"/>
              <a:t>Source:	R </a:t>
            </a:r>
            <a:r>
              <a:rPr lang="en-US" dirty="0" err="1"/>
              <a:t>Guerette</a:t>
            </a:r>
            <a:r>
              <a:rPr lang="en-US" dirty="0"/>
              <a:t> &amp; K Bowers. 2009. </a:t>
            </a:r>
            <a:r>
              <a:rPr lang="en-GB" dirty="0">
                <a:hlinkClick r:id="rId7"/>
              </a:rPr>
              <a:t>Assessing the extend of crime displacement and diffusion of benefits: a review of situational crime prevention evaluations</a:t>
            </a:r>
            <a:r>
              <a:rPr lang="en-GB" dirty="0"/>
              <a:t>. </a:t>
            </a:r>
            <a:r>
              <a:rPr lang="en-GB" i="1" dirty="0"/>
              <a:t>Criminology </a:t>
            </a:r>
            <a:r>
              <a:rPr lang="en-GB" dirty="0"/>
              <a:t>47(4):1331–1368.</a:t>
            </a:r>
            <a:endParaRPr lang="en-US" dirty="0"/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A12AA84-DD4E-3A4E-9A8F-497641F5983A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957765" y="822028"/>
            <a:ext cx="0" cy="3277195"/>
          </a:xfrm>
          <a:prstGeom prst="straightConnector1">
            <a:avLst/>
          </a:prstGeom>
          <a:ln w="152400">
            <a:solidFill>
              <a:schemeClr val="tx2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580AC10-096F-4B46-B8CB-12B0EA460857}"/>
              </a:ext>
            </a:extLst>
          </p:cNvPr>
          <p:cNvSpPr txBox="1"/>
          <p:nvPr/>
        </p:nvSpPr>
        <p:spPr>
          <a:xfrm>
            <a:off x="359999" y="360363"/>
            <a:ext cx="1195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worst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4F7E2C0-999F-1541-B9CF-D7E566B97538}"/>
              </a:ext>
            </a:extLst>
          </p:cNvPr>
          <p:cNvSpPr txBox="1"/>
          <p:nvPr/>
        </p:nvSpPr>
        <p:spPr>
          <a:xfrm>
            <a:off x="359999" y="4099223"/>
            <a:ext cx="1195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best</a:t>
            </a:r>
          </a:p>
        </p:txBody>
      </p:sp>
    </p:spTree>
    <p:extLst>
      <p:ext uri="{BB962C8B-B14F-4D97-AF65-F5344CB8AC3E}">
        <p14:creationId xmlns:p14="http://schemas.microsoft.com/office/powerpoint/2010/main" val="31027689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EBD059-8745-7F4D-AB5F-BDBB5E4B078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9999" y="4588448"/>
            <a:ext cx="5594487" cy="399601"/>
          </a:xfrm>
        </p:spPr>
        <p:txBody>
          <a:bodyPr>
            <a:normAutofit/>
          </a:bodyPr>
          <a:lstStyle/>
          <a:p>
            <a:r>
              <a:rPr lang="en-US" dirty="0"/>
              <a:t>Source:	A Braga, A </a:t>
            </a:r>
            <a:r>
              <a:rPr lang="en-US" dirty="0" err="1"/>
              <a:t>Papachristos</a:t>
            </a:r>
            <a:r>
              <a:rPr lang="en-US" dirty="0"/>
              <a:t> &amp; D </a:t>
            </a:r>
            <a:r>
              <a:rPr lang="en-US" dirty="0" err="1"/>
              <a:t>Hureau</a:t>
            </a:r>
            <a:r>
              <a:rPr lang="en-US" dirty="0"/>
              <a:t>. 2014. </a:t>
            </a:r>
            <a:r>
              <a:rPr lang="en-GB" dirty="0">
                <a:hlinkClick r:id="rId3"/>
              </a:rPr>
              <a:t>The Effects of Hot Spots Policing on Crime: An Updated Systematic Review and Meta-Analysis</a:t>
            </a:r>
            <a:r>
              <a:rPr lang="en-GB" dirty="0"/>
              <a:t>. </a:t>
            </a:r>
            <a:r>
              <a:rPr lang="en-GB" i="1" dirty="0"/>
              <a:t>Justice Quarterly </a:t>
            </a:r>
            <a:r>
              <a:rPr lang="en-GB" dirty="0"/>
              <a:t>31(4):633–663.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B9373E4B-7AC6-E14E-B535-52151E9AE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2119" r="-2119"/>
          <a:stretch/>
        </p:blipFill>
        <p:spPr>
          <a:xfrm>
            <a:off x="360000" y="360363"/>
            <a:ext cx="8424000" cy="420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419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patrol</a:t>
            </a:r>
            <a:br>
              <a:rPr lang="en-US" dirty="0"/>
            </a:br>
            <a:r>
              <a:rPr lang="en-US" dirty="0"/>
              <a:t>outside hotspots</a:t>
            </a:r>
          </a:p>
        </p:txBody>
      </p:sp>
    </p:spTree>
    <p:extLst>
      <p:ext uri="{BB962C8B-B14F-4D97-AF65-F5344CB8AC3E}">
        <p14:creationId xmlns:p14="http://schemas.microsoft.com/office/powerpoint/2010/main" val="20332505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Effects of hotspot </a:t>
            </a:r>
            <a:br>
              <a:rPr lang="en-US" dirty="0"/>
            </a:br>
            <a:r>
              <a:rPr lang="en-US" dirty="0"/>
              <a:t>policing on police legitimacy</a:t>
            </a:r>
          </a:p>
        </p:txBody>
      </p:sp>
    </p:spTree>
    <p:extLst>
      <p:ext uri="{BB962C8B-B14F-4D97-AF65-F5344CB8AC3E}">
        <p14:creationId xmlns:p14="http://schemas.microsoft.com/office/powerpoint/2010/main" val="15756133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4B5F4-556A-F849-BD88-7D06EFAB7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Legitimacy helps effective policing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3A3D1-D37B-1B44-8168-6BD92AAB1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8" y="1286847"/>
            <a:ext cx="6624696" cy="3274754"/>
          </a:xfrm>
        </p:spPr>
        <p:txBody>
          <a:bodyPr/>
          <a:lstStyle/>
          <a:p>
            <a:r>
              <a:rPr lang="en-US" dirty="0"/>
              <a:t>“</a:t>
            </a:r>
            <a:r>
              <a:rPr lang="en-GB" dirty="0"/>
              <a:t>When the police … communicate with people fairly, respectfully, neutrally, trustworthily and allow for people to voice their concerns, the public … are more likely to voluntarily comply with laws and cooperate with police directives</a:t>
            </a:r>
            <a:r>
              <a:rPr lang="en-US" dirty="0"/>
              <a:t>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7B431DE-F1C9-CD4D-90CC-DA18AAA0C4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S Bennett, M Newman &amp; M </a:t>
            </a:r>
            <a:r>
              <a:rPr lang="en-US" dirty="0" err="1"/>
              <a:t>Sydes</a:t>
            </a:r>
            <a:r>
              <a:rPr lang="en-US" dirty="0"/>
              <a:t>. 2017. </a:t>
            </a:r>
            <a:r>
              <a:rPr lang="en-GB" dirty="0">
                <a:hlinkClick r:id="rId2"/>
              </a:rPr>
              <a:t>Mobile police community office: a vehicle for reducing crime, crime harm and enhancing police legitimacy?</a:t>
            </a:r>
            <a:r>
              <a:rPr lang="en-GB" dirty="0"/>
              <a:t> </a:t>
            </a:r>
            <a:r>
              <a:rPr lang="en-GB" i="1" dirty="0"/>
              <a:t>Journal of Experimental Criminology</a:t>
            </a:r>
            <a:r>
              <a:rPr lang="en-GB" dirty="0"/>
              <a:t> 13(3):417–428.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85517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8AA8-6125-9D4D-AC14-A769F0C90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does hotspot policing damage legitimacy?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B0B4C-CD5F-504F-8455-35210EDBA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6623999" cy="3274754"/>
          </a:xfrm>
        </p:spPr>
        <p:txBody>
          <a:bodyPr/>
          <a:lstStyle/>
          <a:p>
            <a:r>
              <a:rPr lang="en-US" dirty="0"/>
              <a:t>“</a:t>
            </a:r>
            <a:r>
              <a:rPr lang="en-GB" dirty="0"/>
              <a:t>aggressive or intrusive policing tactics, while effective as short-term crime fighting strategies, may have long-term implications for police legitimacy</a:t>
            </a:r>
            <a:r>
              <a:rPr lang="en-US" dirty="0"/>
              <a:t>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A1A19-9281-E649-8798-DA3D511F09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T </a:t>
            </a:r>
            <a:r>
              <a:rPr lang="en-US" dirty="0" err="1"/>
              <a:t>Kochel</a:t>
            </a:r>
            <a:r>
              <a:rPr lang="en-US" dirty="0"/>
              <a:t>. 2010. </a:t>
            </a:r>
            <a:r>
              <a:rPr lang="en-GB" dirty="0">
                <a:hlinkClick r:id="rId3"/>
              </a:rPr>
              <a:t>Constructing Hot Spots Policing: Unexamined Consequences for Disadvantaged Populations and for Police Legitimacy</a:t>
            </a:r>
            <a:r>
              <a:rPr lang="en-GB" dirty="0"/>
              <a:t>. </a:t>
            </a:r>
            <a:r>
              <a:rPr lang="en-GB" i="1" dirty="0"/>
              <a:t>Criminal Justice Policy Review</a:t>
            </a:r>
            <a:r>
              <a:rPr lang="en-GB" dirty="0"/>
              <a:t> 22(3):350–374.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2465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8AA8-6125-9D4D-AC14-A769F0C90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590789"/>
            <a:ext cx="8424000" cy="900000"/>
          </a:xfrm>
        </p:spPr>
        <p:txBody>
          <a:bodyPr anchor="t"/>
          <a:lstStyle/>
          <a:p>
            <a:r>
              <a:rPr lang="en-US" dirty="0"/>
              <a:t>But does hotspot policing damage legitimacy?</a:t>
            </a:r>
            <a:br>
              <a:rPr lang="en-US" dirty="0"/>
            </a:br>
            <a:r>
              <a:rPr lang="en-US" b="1" dirty="0">
                <a:solidFill>
                  <a:schemeClr val="tx2"/>
                </a:solidFill>
              </a:rPr>
              <a:t>Possibly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B0B4C-CD5F-504F-8455-35210EDBA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8424000" cy="3274754"/>
          </a:xfrm>
        </p:spPr>
        <p:txBody>
          <a:bodyPr>
            <a:normAutofit/>
          </a:bodyPr>
          <a:lstStyle/>
          <a:p>
            <a:r>
              <a:rPr lang="en-GB" dirty="0"/>
              <a:t>“[the] study shows short-term negative effects on procedural justice and potentially on police legitimacy among [dedicated patrol] hot spot residents …</a:t>
            </a:r>
          </a:p>
          <a:p>
            <a:r>
              <a:rPr lang="en-GB" dirty="0"/>
              <a:t>“[but] the effects are small, and … they are not sustained in the long term once treatment concludes.</a:t>
            </a:r>
            <a:r>
              <a:rPr lang="en-US" dirty="0"/>
              <a:t>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A1A19-9281-E649-8798-DA3D511F09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T </a:t>
            </a:r>
            <a:r>
              <a:rPr lang="en-US" dirty="0" err="1"/>
              <a:t>Kochel</a:t>
            </a:r>
            <a:r>
              <a:rPr lang="en-US" dirty="0"/>
              <a:t> &amp; D </a:t>
            </a:r>
            <a:r>
              <a:rPr lang="en-US" dirty="0" err="1"/>
              <a:t>Weisburd</a:t>
            </a:r>
            <a:r>
              <a:rPr lang="en-US" dirty="0"/>
              <a:t>. 2017. </a:t>
            </a:r>
            <a:r>
              <a:rPr lang="en-GB" dirty="0">
                <a:hlinkClick r:id="rId3"/>
              </a:rPr>
              <a:t>Assessing community consequences of implementing hot spots policing in residential areas: findings from a randomized field trial</a:t>
            </a:r>
            <a:r>
              <a:rPr lang="en-GB" dirty="0"/>
              <a:t>. </a:t>
            </a:r>
            <a:r>
              <a:rPr lang="en-GB" i="1" dirty="0"/>
              <a:t>Journal of Experimental Criminology</a:t>
            </a:r>
            <a:r>
              <a:rPr lang="en-GB" dirty="0"/>
              <a:t> 13(2):143–170.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365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78AA8-6125-9D4D-AC14-A769F0C905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99" y="590789"/>
            <a:ext cx="8424000" cy="900000"/>
          </a:xfrm>
        </p:spPr>
        <p:txBody>
          <a:bodyPr anchor="t"/>
          <a:lstStyle/>
          <a:p>
            <a:r>
              <a:rPr lang="en-US" dirty="0"/>
              <a:t>But does hotspot policing damage legitimacy?</a:t>
            </a:r>
            <a:br>
              <a:rPr lang="en-US" dirty="0"/>
            </a:br>
            <a:r>
              <a:rPr lang="en-US" b="1" dirty="0">
                <a:solidFill>
                  <a:schemeClr val="tx2"/>
                </a:solidFill>
              </a:rPr>
              <a:t>Possibly not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B0B4C-CD5F-504F-8455-35210EDBA6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9" y="1286847"/>
            <a:ext cx="8424000" cy="3274754"/>
          </a:xfrm>
        </p:spPr>
        <p:txBody>
          <a:bodyPr>
            <a:normAutofit/>
          </a:bodyPr>
          <a:lstStyle/>
          <a:p>
            <a:r>
              <a:rPr lang="en-US" dirty="0"/>
              <a:t>“</a:t>
            </a:r>
            <a:r>
              <a:rPr lang="en-GB" dirty="0"/>
              <a:t>we compared residents’ perceptions of procedural justice and police effectiveness as well as their trust in the police and fear of crime … we found no statistically significant difference between residents who lived in the control hot spots and those in the experimental condition</a:t>
            </a:r>
            <a:r>
              <a:rPr lang="en-US" dirty="0"/>
              <a:t>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CA1A19-9281-E649-8798-DA3D511F09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S Bennett, M Newman &amp; M </a:t>
            </a:r>
            <a:r>
              <a:rPr lang="en-US" dirty="0" err="1"/>
              <a:t>Sydes</a:t>
            </a:r>
            <a:r>
              <a:rPr lang="en-US" dirty="0"/>
              <a:t>. 2017. </a:t>
            </a:r>
            <a:r>
              <a:rPr lang="en-GB" dirty="0">
                <a:hlinkClick r:id="rId3"/>
              </a:rPr>
              <a:t>Mobile police community office: a vehicle for reducing crime, crime harm and enhancing police legitimacy?</a:t>
            </a:r>
            <a:r>
              <a:rPr lang="en-GB" dirty="0"/>
              <a:t> </a:t>
            </a:r>
            <a:r>
              <a:rPr lang="en-GB" i="1" dirty="0"/>
              <a:t>Journal of Experimental Criminology</a:t>
            </a:r>
            <a:r>
              <a:rPr lang="en-GB" dirty="0"/>
              <a:t> 13(3):417–428.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2987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happens when hotspot policing ends?</a:t>
            </a:r>
          </a:p>
        </p:txBody>
      </p:sp>
    </p:spTree>
    <p:extLst>
      <p:ext uri="{BB962C8B-B14F-4D97-AF65-F5344CB8AC3E}">
        <p14:creationId xmlns:p14="http://schemas.microsoft.com/office/powerpoint/2010/main" val="27282749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799D7-AFC7-0745-A977-B11D20B5A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 hotspot policing works by deterrence, what happens when the deterrent goes away?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3445D5E-72AC-1741-A715-CCE4AEDED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“Three months after the experiment, the statistically significant differences in violent crime between the experimental and control areas could no longer be detected.”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DC940E-EF27-984C-95F7-8F64A3C8134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E </a:t>
            </a:r>
            <a:r>
              <a:rPr lang="en-US" dirty="0" err="1"/>
              <a:t>Sorg</a:t>
            </a:r>
            <a:r>
              <a:rPr lang="en-US" dirty="0"/>
              <a:t>, C Haberman, J Ratcliffe &amp; E Groff. 2013. </a:t>
            </a:r>
            <a:r>
              <a:rPr lang="en-US" dirty="0">
                <a:hlinkClick r:id="rId2"/>
              </a:rPr>
              <a:t>Foot patrol in violent crime hot spots: the longitudinal impact of deterrence and posttreatment effects of displacement</a:t>
            </a:r>
            <a:r>
              <a:rPr lang="en-US" dirty="0"/>
              <a:t>. </a:t>
            </a:r>
            <a:r>
              <a:rPr lang="en-US" i="1" dirty="0"/>
              <a:t>Criminology</a:t>
            </a:r>
            <a:r>
              <a:rPr lang="en-US" dirty="0"/>
              <a:t> 51(1):65–101.</a:t>
            </a:r>
          </a:p>
        </p:txBody>
      </p:sp>
    </p:spTree>
    <p:extLst>
      <p:ext uri="{BB962C8B-B14F-4D97-AF65-F5344CB8AC3E}">
        <p14:creationId xmlns:p14="http://schemas.microsoft.com/office/powerpoint/2010/main" val="4290844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8F663-D337-534C-9C2A-32F1E3C287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don’t we </a:t>
            </a:r>
            <a:br>
              <a:rPr lang="en-US" dirty="0"/>
            </a:br>
            <a:r>
              <a:rPr lang="en-US" dirty="0"/>
              <a:t>know about </a:t>
            </a:r>
            <a:br>
              <a:rPr lang="en-US" dirty="0"/>
            </a:br>
            <a:r>
              <a:rPr lang="en-US" dirty="0"/>
              <a:t>hotspot policing?</a:t>
            </a:r>
          </a:p>
        </p:txBody>
      </p:sp>
    </p:spTree>
    <p:extLst>
      <p:ext uri="{BB962C8B-B14F-4D97-AF65-F5344CB8AC3E}">
        <p14:creationId xmlns:p14="http://schemas.microsoft.com/office/powerpoint/2010/main" val="17397523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C368A9-81D5-064E-8DB8-D9C765EAA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don’t we know about hotspot policing?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C4A3A78-4CDB-D745-A3FC-56E4F7DF1AB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360363" y="1287463"/>
          <a:ext cx="8423275" cy="3273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B838DC-4314-E84F-96D7-969CD2AB060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731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1DF48A93-2844-E846-BAB4-820814DB79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1DF48A93-2844-E846-BAB4-820814DB79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29DCB9-D203-E646-85D7-1EDE776F7D9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graphicEl>
                                              <a:dgm id="{4229DCB9-D203-E646-85D7-1EDE776F7D9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7875FAB-9DCF-CB47-9550-1F2D812D987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07875FAB-9DCF-CB47-9550-1F2D812D987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0" y="0"/>
            <a:ext cx="9144000" cy="1235075"/>
            <a:chOff x="0" y="-66259"/>
            <a:chExt cx="9144000" cy="1235075"/>
          </a:xfrm>
        </p:grpSpPr>
        <p:sp>
          <p:nvSpPr>
            <p:cNvPr id="30" name="Freeform 24"/>
            <p:cNvSpPr>
              <a:spLocks/>
            </p:cNvSpPr>
            <p:nvPr/>
          </p:nvSpPr>
          <p:spPr bwMode="auto">
            <a:xfrm>
              <a:off x="0" y="-66259"/>
              <a:ext cx="9144000" cy="1235075"/>
            </a:xfrm>
            <a:custGeom>
              <a:avLst/>
              <a:gdLst>
                <a:gd name="T0" fmla="*/ 0 w 1123"/>
                <a:gd name="T1" fmla="*/ 0 h 151"/>
                <a:gd name="T2" fmla="*/ 0 w 1123"/>
                <a:gd name="T3" fmla="*/ 151 h 151"/>
                <a:gd name="T4" fmla="*/ 844 w 1123"/>
                <a:gd name="T5" fmla="*/ 151 h 151"/>
                <a:gd name="T6" fmla="*/ 841 w 1123"/>
                <a:gd name="T7" fmla="*/ 148 h 151"/>
                <a:gd name="T8" fmla="*/ 832 w 1123"/>
                <a:gd name="T9" fmla="*/ 122 h 151"/>
                <a:gd name="T10" fmla="*/ 832 w 1123"/>
                <a:gd name="T11" fmla="*/ 72 h 151"/>
                <a:gd name="T12" fmla="*/ 859 w 1123"/>
                <a:gd name="T13" fmla="*/ 72 h 151"/>
                <a:gd name="T14" fmla="*/ 859 w 1123"/>
                <a:gd name="T15" fmla="*/ 124 h 151"/>
                <a:gd name="T16" fmla="*/ 863 w 1123"/>
                <a:gd name="T17" fmla="*/ 135 h 151"/>
                <a:gd name="T18" fmla="*/ 871 w 1123"/>
                <a:gd name="T19" fmla="*/ 138 h 151"/>
                <a:gd name="T20" fmla="*/ 880 w 1123"/>
                <a:gd name="T21" fmla="*/ 135 h 151"/>
                <a:gd name="T22" fmla="*/ 883 w 1123"/>
                <a:gd name="T23" fmla="*/ 124 h 151"/>
                <a:gd name="T24" fmla="*/ 883 w 1123"/>
                <a:gd name="T25" fmla="*/ 72 h 151"/>
                <a:gd name="T26" fmla="*/ 910 w 1123"/>
                <a:gd name="T27" fmla="*/ 72 h 151"/>
                <a:gd name="T28" fmla="*/ 910 w 1123"/>
                <a:gd name="T29" fmla="*/ 117 h 151"/>
                <a:gd name="T30" fmla="*/ 900 w 1123"/>
                <a:gd name="T31" fmla="*/ 148 h 151"/>
                <a:gd name="T32" fmla="*/ 897 w 1123"/>
                <a:gd name="T33" fmla="*/ 151 h 151"/>
                <a:gd name="T34" fmla="*/ 937 w 1123"/>
                <a:gd name="T35" fmla="*/ 151 h 151"/>
                <a:gd name="T36" fmla="*/ 920 w 1123"/>
                <a:gd name="T37" fmla="*/ 114 h 151"/>
                <a:gd name="T38" fmla="*/ 964 w 1123"/>
                <a:gd name="T39" fmla="*/ 69 h 151"/>
                <a:gd name="T40" fmla="*/ 998 w 1123"/>
                <a:gd name="T41" fmla="*/ 82 h 151"/>
                <a:gd name="T42" fmla="*/ 1005 w 1123"/>
                <a:gd name="T43" fmla="*/ 92 h 151"/>
                <a:gd name="T44" fmla="*/ 982 w 1123"/>
                <a:gd name="T45" fmla="*/ 103 h 151"/>
                <a:gd name="T46" fmla="*/ 965 w 1123"/>
                <a:gd name="T47" fmla="*/ 89 h 151"/>
                <a:gd name="T48" fmla="*/ 953 w 1123"/>
                <a:gd name="T49" fmla="*/ 94 h 151"/>
                <a:gd name="T50" fmla="*/ 947 w 1123"/>
                <a:gd name="T51" fmla="*/ 113 h 151"/>
                <a:gd name="T52" fmla="*/ 965 w 1123"/>
                <a:gd name="T53" fmla="*/ 137 h 151"/>
                <a:gd name="T54" fmla="*/ 982 w 1123"/>
                <a:gd name="T55" fmla="*/ 123 h 151"/>
                <a:gd name="T56" fmla="*/ 1005 w 1123"/>
                <a:gd name="T57" fmla="*/ 134 h 151"/>
                <a:gd name="T58" fmla="*/ 997 w 1123"/>
                <a:gd name="T59" fmla="*/ 146 h 151"/>
                <a:gd name="T60" fmla="*/ 991 w 1123"/>
                <a:gd name="T61" fmla="*/ 151 h 151"/>
                <a:gd name="T62" fmla="*/ 1016 w 1123"/>
                <a:gd name="T63" fmla="*/ 151 h 151"/>
                <a:gd name="T64" fmla="*/ 1016 w 1123"/>
                <a:gd name="T65" fmla="*/ 72 h 151"/>
                <a:gd name="T66" fmla="*/ 1042 w 1123"/>
                <a:gd name="T67" fmla="*/ 72 h 151"/>
                <a:gd name="T68" fmla="*/ 1042 w 1123"/>
                <a:gd name="T69" fmla="*/ 134 h 151"/>
                <a:gd name="T70" fmla="*/ 1077 w 1123"/>
                <a:gd name="T71" fmla="*/ 134 h 151"/>
                <a:gd name="T72" fmla="*/ 1077 w 1123"/>
                <a:gd name="T73" fmla="*/ 151 h 151"/>
                <a:gd name="T74" fmla="*/ 1123 w 1123"/>
                <a:gd name="T75" fmla="*/ 151 h 151"/>
                <a:gd name="T76" fmla="*/ 1123 w 1123"/>
                <a:gd name="T77" fmla="*/ 0 h 151"/>
                <a:gd name="T78" fmla="*/ 0 w 1123"/>
                <a:gd name="T79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23" h="151">
                  <a:moveTo>
                    <a:pt x="0" y="0"/>
                  </a:moveTo>
                  <a:cubicBezTo>
                    <a:pt x="0" y="151"/>
                    <a:pt x="0" y="151"/>
                    <a:pt x="0" y="151"/>
                  </a:cubicBezTo>
                  <a:cubicBezTo>
                    <a:pt x="844" y="151"/>
                    <a:pt x="844" y="151"/>
                    <a:pt x="844" y="151"/>
                  </a:cubicBezTo>
                  <a:cubicBezTo>
                    <a:pt x="843" y="150"/>
                    <a:pt x="842" y="149"/>
                    <a:pt x="841" y="148"/>
                  </a:cubicBezTo>
                  <a:cubicBezTo>
                    <a:pt x="833" y="140"/>
                    <a:pt x="833" y="131"/>
                    <a:pt x="832" y="122"/>
                  </a:cubicBezTo>
                  <a:cubicBezTo>
                    <a:pt x="832" y="72"/>
                    <a:pt x="832" y="72"/>
                    <a:pt x="832" y="72"/>
                  </a:cubicBezTo>
                  <a:cubicBezTo>
                    <a:pt x="859" y="72"/>
                    <a:pt x="859" y="72"/>
                    <a:pt x="859" y="72"/>
                  </a:cubicBezTo>
                  <a:cubicBezTo>
                    <a:pt x="859" y="124"/>
                    <a:pt x="859" y="124"/>
                    <a:pt x="859" y="124"/>
                  </a:cubicBezTo>
                  <a:cubicBezTo>
                    <a:pt x="859" y="128"/>
                    <a:pt x="860" y="132"/>
                    <a:pt x="863" y="135"/>
                  </a:cubicBezTo>
                  <a:cubicBezTo>
                    <a:pt x="865" y="137"/>
                    <a:pt x="868" y="138"/>
                    <a:pt x="871" y="138"/>
                  </a:cubicBezTo>
                  <a:cubicBezTo>
                    <a:pt x="875" y="138"/>
                    <a:pt x="878" y="136"/>
                    <a:pt x="880" y="135"/>
                  </a:cubicBezTo>
                  <a:cubicBezTo>
                    <a:pt x="883" y="132"/>
                    <a:pt x="883" y="128"/>
                    <a:pt x="883" y="124"/>
                  </a:cubicBezTo>
                  <a:cubicBezTo>
                    <a:pt x="883" y="72"/>
                    <a:pt x="883" y="72"/>
                    <a:pt x="883" y="72"/>
                  </a:cubicBezTo>
                  <a:cubicBezTo>
                    <a:pt x="910" y="72"/>
                    <a:pt x="910" y="72"/>
                    <a:pt x="910" y="72"/>
                  </a:cubicBezTo>
                  <a:cubicBezTo>
                    <a:pt x="910" y="117"/>
                    <a:pt x="910" y="117"/>
                    <a:pt x="910" y="117"/>
                  </a:cubicBezTo>
                  <a:cubicBezTo>
                    <a:pt x="910" y="126"/>
                    <a:pt x="910" y="139"/>
                    <a:pt x="900" y="148"/>
                  </a:cubicBezTo>
                  <a:cubicBezTo>
                    <a:pt x="899" y="149"/>
                    <a:pt x="898" y="150"/>
                    <a:pt x="897" y="151"/>
                  </a:cubicBezTo>
                  <a:cubicBezTo>
                    <a:pt x="937" y="151"/>
                    <a:pt x="937" y="151"/>
                    <a:pt x="937" y="151"/>
                  </a:cubicBezTo>
                  <a:cubicBezTo>
                    <a:pt x="925" y="142"/>
                    <a:pt x="920" y="128"/>
                    <a:pt x="920" y="114"/>
                  </a:cubicBezTo>
                  <a:cubicBezTo>
                    <a:pt x="920" y="92"/>
                    <a:pt x="935" y="69"/>
                    <a:pt x="964" y="69"/>
                  </a:cubicBezTo>
                  <a:cubicBezTo>
                    <a:pt x="976" y="69"/>
                    <a:pt x="989" y="73"/>
                    <a:pt x="998" y="82"/>
                  </a:cubicBezTo>
                  <a:cubicBezTo>
                    <a:pt x="1001" y="86"/>
                    <a:pt x="1003" y="89"/>
                    <a:pt x="1005" y="92"/>
                  </a:cubicBezTo>
                  <a:cubicBezTo>
                    <a:pt x="982" y="103"/>
                    <a:pt x="982" y="103"/>
                    <a:pt x="982" y="103"/>
                  </a:cubicBezTo>
                  <a:cubicBezTo>
                    <a:pt x="980" y="98"/>
                    <a:pt x="976" y="89"/>
                    <a:pt x="965" y="89"/>
                  </a:cubicBezTo>
                  <a:cubicBezTo>
                    <a:pt x="959" y="89"/>
                    <a:pt x="955" y="92"/>
                    <a:pt x="953" y="94"/>
                  </a:cubicBezTo>
                  <a:cubicBezTo>
                    <a:pt x="947" y="100"/>
                    <a:pt x="947" y="109"/>
                    <a:pt x="947" y="113"/>
                  </a:cubicBezTo>
                  <a:cubicBezTo>
                    <a:pt x="947" y="125"/>
                    <a:pt x="952" y="137"/>
                    <a:pt x="965" y="137"/>
                  </a:cubicBezTo>
                  <a:cubicBezTo>
                    <a:pt x="977" y="137"/>
                    <a:pt x="981" y="126"/>
                    <a:pt x="982" y="123"/>
                  </a:cubicBezTo>
                  <a:cubicBezTo>
                    <a:pt x="1005" y="134"/>
                    <a:pt x="1005" y="134"/>
                    <a:pt x="1005" y="134"/>
                  </a:cubicBezTo>
                  <a:cubicBezTo>
                    <a:pt x="1003" y="138"/>
                    <a:pt x="1001" y="142"/>
                    <a:pt x="997" y="146"/>
                  </a:cubicBezTo>
                  <a:cubicBezTo>
                    <a:pt x="995" y="148"/>
                    <a:pt x="993" y="150"/>
                    <a:pt x="991" y="151"/>
                  </a:cubicBezTo>
                  <a:cubicBezTo>
                    <a:pt x="1016" y="151"/>
                    <a:pt x="1016" y="151"/>
                    <a:pt x="1016" y="151"/>
                  </a:cubicBezTo>
                  <a:cubicBezTo>
                    <a:pt x="1016" y="72"/>
                    <a:pt x="1016" y="72"/>
                    <a:pt x="1016" y="72"/>
                  </a:cubicBezTo>
                  <a:cubicBezTo>
                    <a:pt x="1042" y="72"/>
                    <a:pt x="1042" y="72"/>
                    <a:pt x="1042" y="72"/>
                  </a:cubicBezTo>
                  <a:cubicBezTo>
                    <a:pt x="1042" y="134"/>
                    <a:pt x="1042" y="134"/>
                    <a:pt x="1042" y="134"/>
                  </a:cubicBezTo>
                  <a:cubicBezTo>
                    <a:pt x="1077" y="134"/>
                    <a:pt x="1077" y="134"/>
                    <a:pt x="1077" y="134"/>
                  </a:cubicBezTo>
                  <a:cubicBezTo>
                    <a:pt x="1077" y="151"/>
                    <a:pt x="1077" y="151"/>
                    <a:pt x="1077" y="151"/>
                  </a:cubicBezTo>
                  <a:cubicBezTo>
                    <a:pt x="1123" y="151"/>
                    <a:pt x="1123" y="151"/>
                    <a:pt x="1123" y="151"/>
                  </a:cubicBezTo>
                  <a:cubicBezTo>
                    <a:pt x="1123" y="0"/>
                    <a:pt x="1123" y="0"/>
                    <a:pt x="112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6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flipH="1">
              <a:off x="6420182" y="514785"/>
              <a:ext cx="257986" cy="303133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294124" y="253355"/>
            <a:ext cx="2019784" cy="169277"/>
          </a:xfrm>
          <a:prstGeom prst="rect">
            <a:avLst/>
          </a:prstGeom>
          <a:noFill/>
        </p:spPr>
        <p:txBody>
          <a:bodyPr wrap="none" lIns="0" tIns="0" rIns="0" bIns="0" rtlCol="0" anchor="t" anchorCtr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/>
                <a:cs typeface="Arial"/>
              </a:rPr>
              <a:t>SECURITY &amp; CRIME SCIENCE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F0A0E-5BD1-AF40-A8E5-479588D92C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Does Hotspot Policing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87E889-D528-2845-AB06-01A2F197FD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Work?</a:t>
            </a:r>
          </a:p>
        </p:txBody>
      </p:sp>
    </p:spTree>
    <p:extLst>
      <p:ext uri="{BB962C8B-B14F-4D97-AF65-F5344CB8AC3E}">
        <p14:creationId xmlns:p14="http://schemas.microsoft.com/office/powerpoint/2010/main" val="2344448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0F50E2D-B972-4843-B16C-6027BC7B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“</a:t>
            </a:r>
            <a:r>
              <a:rPr lang="en-GB" dirty="0"/>
              <a:t>Patrol is considered the backbone of police work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06BCC9-91B1-534C-B11F-EFF27F31C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“The assumption underlying such deployment has been that the presence or potential presence of officers patrolling the streets in marked police cars deters people from committing crime.”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F7F863-8649-6144-815D-96EE23232B5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National Police Foundation. n.d. </a:t>
            </a:r>
            <a:r>
              <a:rPr lang="en-GB" i="1" dirty="0">
                <a:hlinkClick r:id="rId2"/>
              </a:rPr>
              <a:t>The Kansas City Preventive Patrol Experiment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015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CCFAC-0CBC-DC42-BBAD-0FAB5ACCD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effective do you think general police patrol is at reducing crime?</a:t>
            </a:r>
          </a:p>
        </p:txBody>
      </p:sp>
    </p:spTree>
    <p:extLst>
      <p:ext uri="{BB962C8B-B14F-4D97-AF65-F5344CB8AC3E}">
        <p14:creationId xmlns:p14="http://schemas.microsoft.com/office/powerpoint/2010/main" val="1547807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CCFAC-0CBC-DC42-BBAD-0FAB5ACCD2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other effects do you think general police patrol might have?</a:t>
            </a:r>
          </a:p>
        </p:txBody>
      </p:sp>
    </p:spTree>
    <p:extLst>
      <p:ext uri="{BB962C8B-B14F-4D97-AF65-F5344CB8AC3E}">
        <p14:creationId xmlns:p14="http://schemas.microsoft.com/office/powerpoint/2010/main" val="6859272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9422EE-405F-2A49-88D0-29983FC72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Kansas City Preventative Patrol Experiment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C5ED4907-69E2-1C4D-8B5A-59EC11D6FB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1241864"/>
              </p:ext>
            </p:extLst>
          </p:nvPr>
        </p:nvGraphicFramePr>
        <p:xfrm>
          <a:off x="360363" y="1877568"/>
          <a:ext cx="8423275" cy="26833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E41B81-8EAE-0645-BC0D-7B8FEE056D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National Police Foundation. n.d. </a:t>
            </a:r>
            <a:r>
              <a:rPr lang="en-GB" i="1" dirty="0">
                <a:hlinkClick r:id="rId7"/>
              </a:rPr>
              <a:t>The Kansas City Preventive Patrol Experiment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A56001B0-54B3-CC44-88DF-00B6B9C07502}"/>
              </a:ext>
            </a:extLst>
          </p:cNvPr>
          <p:cNvSpPr txBox="1">
            <a:spLocks/>
          </p:cNvSpPr>
          <p:nvPr/>
        </p:nvSpPr>
        <p:spPr>
          <a:xfrm>
            <a:off x="359998" y="1286847"/>
            <a:ext cx="8424000" cy="327475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Patrol beats divided into three groups for one year</a:t>
            </a:r>
          </a:p>
        </p:txBody>
      </p:sp>
    </p:spTree>
    <p:extLst>
      <p:ext uri="{BB962C8B-B14F-4D97-AF65-F5344CB8AC3E}">
        <p14:creationId xmlns:p14="http://schemas.microsoft.com/office/powerpoint/2010/main" val="4277866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43998C3B-7145-744F-9947-5CB935386E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43998C3B-7145-744F-9947-5CB935386E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39189114-11B8-7A4B-99E4-9181D05601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39189114-11B8-7A4B-99E4-9181D05601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ABF4C9E-4F59-8A4C-A8D2-655AE5D3DF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9ABF4C9E-4F59-8A4C-A8D2-655AE5D3DFE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8C894-1F8E-EC48-A07F-EEE4E3846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Kansas City Preventative Patrol Experiment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B6652BF-788E-E34A-8FA0-C2B977EAC7B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5811725"/>
              </p:ext>
            </p:extLst>
          </p:nvPr>
        </p:nvGraphicFramePr>
        <p:xfrm>
          <a:off x="360363" y="1287463"/>
          <a:ext cx="8423275" cy="2321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3465EC-451A-FF40-84D7-7DB27BEE8C8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National Police Foundation. n.d. </a:t>
            </a:r>
            <a:r>
              <a:rPr lang="en-GB" i="1" dirty="0">
                <a:hlinkClick r:id="rId8"/>
              </a:rPr>
              <a:t>The Kansas City Preventive Patrol Experiment</a:t>
            </a:r>
            <a:r>
              <a:rPr lang="en-GB" dirty="0"/>
              <a:t>.</a:t>
            </a:r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5413CEEC-6CFC-214F-8437-4E9220ECCE9C}"/>
              </a:ext>
            </a:extLst>
          </p:cNvPr>
          <p:cNvSpPr txBox="1">
            <a:spLocks/>
          </p:cNvSpPr>
          <p:nvPr/>
        </p:nvSpPr>
        <p:spPr>
          <a:xfrm>
            <a:off x="359998" y="3269919"/>
            <a:ext cx="4212002" cy="1318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dirty="0"/>
              <a:t>offenders didn’t </a:t>
            </a:r>
            <a:br>
              <a:rPr lang="en-US" dirty="0"/>
            </a:br>
            <a:r>
              <a:rPr lang="en-US" dirty="0"/>
              <a:t>notice the change …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C60A882B-71C6-7749-9E29-866BE9683504}"/>
              </a:ext>
            </a:extLst>
          </p:cNvPr>
          <p:cNvSpPr txBox="1">
            <a:spLocks/>
          </p:cNvSpPr>
          <p:nvPr/>
        </p:nvSpPr>
        <p:spPr>
          <a:xfrm>
            <a:off x="4571818" y="3269919"/>
            <a:ext cx="4212002" cy="131852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None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4025" indent="-274638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  <a:tabLst/>
              <a:defRPr sz="24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766763" indent="-228600" algn="l" defTabSz="457200" rtl="0" eaLnBrk="1" latinLnBrk="0" hangingPunct="1">
              <a:lnSpc>
                <a:spcPct val="110000"/>
              </a:lnSpc>
              <a:spcBef>
                <a:spcPts val="300"/>
              </a:spcBef>
              <a:spcAft>
                <a:spcPts val="300"/>
              </a:spcAft>
              <a:buFont typeface="Arial"/>
              <a:buChar char="•"/>
              <a:tabLst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dirty="0"/>
              <a:t>… and neither </a:t>
            </a:r>
            <a:br>
              <a:rPr lang="en-US" dirty="0"/>
            </a:br>
            <a:r>
              <a:rPr lang="en-US" dirty="0"/>
              <a:t>did anyone else</a:t>
            </a:r>
          </a:p>
        </p:txBody>
      </p:sp>
    </p:spTree>
    <p:extLst>
      <p:ext uri="{BB962C8B-B14F-4D97-AF65-F5344CB8AC3E}">
        <p14:creationId xmlns:p14="http://schemas.microsoft.com/office/powerpoint/2010/main" val="351611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6F62F79-DEF9-DE4C-B1B9-4F59C43A1C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graphicEl>
                                              <a:dgm id="{D6F62F79-DEF9-DE4C-B1B9-4F59C43A1C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DED03AD-4CB9-7444-9A8C-87A976E6AB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9DED03AD-4CB9-7444-9A8C-87A976E6AB4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75F75C8-B40F-3C4B-88ED-C52D26DDE1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graphicEl>
                                              <a:dgm id="{F75F75C8-B40F-3C4B-88ED-C52D26DDE1B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87C913C-876F-FF4F-92F3-DF272142B7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9998" y="360000"/>
            <a:ext cx="5718629" cy="4201601"/>
          </a:xfrm>
        </p:spPr>
        <p:txBody>
          <a:bodyPr/>
          <a:lstStyle/>
          <a:p>
            <a:r>
              <a:rPr lang="en-US" dirty="0"/>
              <a:t>“It is not surprising that less than 1% of offenses end with the offender caught in the act by police on patrol.</a:t>
            </a:r>
          </a:p>
          <a:p>
            <a:r>
              <a:rPr lang="en-US" dirty="0"/>
              <a:t>“Doubling the number of police in a US metropolis is like doubling a drop in the bucket.”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B816771-D98D-DA4F-BC19-A54E31B6B19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M Felson. </a:t>
            </a:r>
            <a:r>
              <a:rPr lang="en-US" i="1" dirty="0"/>
              <a:t>Crime and Everyday Life</a:t>
            </a:r>
            <a:r>
              <a:rPr lang="en-US" dirty="0"/>
              <a:t>. 3</a:t>
            </a:r>
            <a:r>
              <a:rPr lang="en-US" baseline="30000" dirty="0"/>
              <a:t>rd</a:t>
            </a:r>
            <a:r>
              <a:rPr lang="en-US" dirty="0"/>
              <a:t> Ed. Thousand Oaks: Sage. p. 5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3B13F1AC-B68E-8342-93A4-80B91E8B38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78627" y="2125076"/>
            <a:ext cx="2705371" cy="2436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855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57A878A-00A6-AE48-B263-3E37FDDAC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can never be enough </a:t>
            </a:r>
            <a:br>
              <a:rPr lang="en-US" dirty="0"/>
            </a:br>
            <a:r>
              <a:rPr lang="en-US" dirty="0"/>
              <a:t>police to patrol everywhere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B53D46D-40BC-8545-BB17-CD35A792F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3289300" algn="r"/>
                <a:tab pos="3505200" algn="l"/>
              </a:tabLst>
            </a:pPr>
            <a:r>
              <a:rPr lang="en-US" dirty="0"/>
              <a:t>	7,200	Met Police patrol officers</a:t>
            </a:r>
          </a:p>
          <a:p>
            <a:pPr>
              <a:tabLst>
                <a:tab pos="3289300" algn="r"/>
                <a:tab pos="3505200" algn="l"/>
              </a:tabLst>
            </a:pPr>
            <a:r>
              <a:rPr lang="en-US" dirty="0"/>
              <a:t>	7,200 ÷ 5ish ≈ 1,400	patrol officers on duty now</a:t>
            </a:r>
          </a:p>
          <a:p>
            <a:pPr>
              <a:tabLst>
                <a:tab pos="3289300" algn="r"/>
                <a:tab pos="3505200" algn="l"/>
              </a:tabLst>
            </a:pPr>
            <a:r>
              <a:rPr lang="en-US" dirty="0"/>
              <a:t>	205,400 ÷ 1,400 ≈ 140	street segments per patrol officer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C15221-57F3-6E41-8D3E-C7835F19A2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Source:	Home Office. 2018. </a:t>
            </a:r>
            <a:r>
              <a:rPr lang="en-GB" i="1" dirty="0">
                <a:hlinkClick r:id="rId3"/>
              </a:rPr>
              <a:t>Police workforce, England and Wales: 31 March 2018</a:t>
            </a:r>
            <a:r>
              <a:rPr lang="en-GB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64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5" grpId="1" build="p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EA7600"/>
      </a:dk2>
      <a:lt2>
        <a:srgbClr val="FDF3E8"/>
      </a:lt2>
      <a:accent1>
        <a:srgbClr val="0097A7"/>
      </a:accent1>
      <a:accent2>
        <a:srgbClr val="B5BD00"/>
      </a:accent2>
      <a:accent3>
        <a:srgbClr val="E03C30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8071</TotalTime>
  <Words>833</Words>
  <Application>Microsoft Macintosh PowerPoint</Application>
  <PresentationFormat>On-screen Show (16:9)</PresentationFormat>
  <Paragraphs>125</Paragraphs>
  <Slides>29</Slides>
  <Notes>8</Notes>
  <HiddenSlides>1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2" baseType="lpstr">
      <vt:lpstr>Arial</vt:lpstr>
      <vt:lpstr>Calibri</vt:lpstr>
      <vt:lpstr>Office Theme</vt:lpstr>
      <vt:lpstr>Does Hotspot Policing</vt:lpstr>
      <vt:lpstr>Effects of patrol outside hotspots</vt:lpstr>
      <vt:lpstr>“Patrol is considered the backbone of police work”</vt:lpstr>
      <vt:lpstr>PowerPoint Presentation</vt:lpstr>
      <vt:lpstr>PowerPoint Presentation</vt:lpstr>
      <vt:lpstr>Kansas City Preventative Patrol Experiment</vt:lpstr>
      <vt:lpstr>Kansas City Preventative Patrol Experiment</vt:lpstr>
      <vt:lpstr>PowerPoint Presentation</vt:lpstr>
      <vt:lpstr>There can never be enough  police to patrol everywhere</vt:lpstr>
      <vt:lpstr>Effects of hotspot  policing on crime</vt:lpstr>
      <vt:lpstr>Methods</vt:lpstr>
      <vt:lpstr>PowerPoint Presentation</vt:lpstr>
      <vt:lpstr>PowerPoint Presentation</vt:lpstr>
      <vt:lpstr>PowerPoint Presentation</vt:lpstr>
      <vt:lpstr>Does the crime  just move around  the corner?</vt:lpstr>
      <vt:lpstr>Displacement</vt:lpstr>
      <vt:lpstr>Diffusion of benefit</vt:lpstr>
      <vt:lpstr>PowerPoint Presentation</vt:lpstr>
      <vt:lpstr>PowerPoint Presentation</vt:lpstr>
      <vt:lpstr>Effects of hotspot  policing on police legitimacy</vt:lpstr>
      <vt:lpstr>Legitimacy helps effective policing</vt:lpstr>
      <vt:lpstr>But does hotspot policing damage legitimacy?</vt:lpstr>
      <vt:lpstr>But does hotspot policing damage legitimacy? Possibly</vt:lpstr>
      <vt:lpstr>But does hotspot policing damage legitimacy? Possibly not</vt:lpstr>
      <vt:lpstr>What happens when hotspot policing ends?</vt:lpstr>
      <vt:lpstr>If hotspot policing works by deterrence, what happens when the deterrent goes away?</vt:lpstr>
      <vt:lpstr>What don’t we  know about  hotspot policing?</vt:lpstr>
      <vt:lpstr>What don’t we know about hotspot policing?</vt:lpstr>
      <vt:lpstr>Does Hotspot Policing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-</dc:creator>
  <cp:lastModifiedBy>Ashby, Matthew</cp:lastModifiedBy>
  <cp:revision>111</cp:revision>
  <dcterms:created xsi:type="dcterms:W3CDTF">2014-08-20T12:29:59Z</dcterms:created>
  <dcterms:modified xsi:type="dcterms:W3CDTF">2019-05-21T19:08:38Z</dcterms:modified>
</cp:coreProperties>
</file>